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57" r:id="rId5"/>
    <p:sldId id="259" r:id="rId6"/>
    <p:sldId id="260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 ли Вы шоколад?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Любите ли Вы шоколад?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0792163349372996"/>
                  <c:y val="-0.1783887951506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fld id="{ce1ad252-866a-44d4-be42-94a66b442d99}" type="VALUE">
                      <a:t>[VALUE]</a:t>
                    </a:fld>
                    <a:endParaRPr lang="en-US" sz="12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900" b="0" i="0" u="none" strike="noStrike" kern="1200" baseline="0">
                      <a:ln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938774059492563"/>
                      <c:h val="0.087242219722534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0374085010207057"/>
                  <c:y val="0.1239060742407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eb27b385-eb11-4442-a657-053dc4818836}" type="VALUE">
                      <a:t>[VALUE]</a:t>
                    </a:fld>
                    <a:endParaRPr lang="en-US" sz="12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900" b="0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0.91</c:v>
                </c:pt>
                <c:pt idx="1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842748432487606"/>
          <c:y val="0.706844769403825"/>
          <c:w val="0.0922809128025663"/>
          <c:h val="0.162202849643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ru-RU">
          <a:ln>
            <a:noFill/>
          </a:ln>
          <a:solidFill>
            <a:schemeClr val="tx1"/>
          </a:solidFill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Какой шоколад Вы любите больше?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25512631233596"/>
                  <c:y val="-0.095055461817272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fld id="{663352c8-21bf-40fc-8e06-1674c6c9511d}" type="VALUE">
                      <a:t>[VALUE]</a:t>
                    </a:fld>
                    <a:endParaRPr lang="en-US" sz="12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900" b="0" i="0" u="none" strike="noStrike" kern="1200" baseline="0">
                      <a:ln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938774059492563"/>
                      <c:h val="0.087242219722534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0999085010207058"/>
                  <c:y val="-0.1300623359580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fld id="{78ef7c75-a33a-4640-8929-1934b05d2ea7}" type="VALUE">
                      <a:t>[VALUE]</a:t>
                    </a:fld>
                    <a:endParaRPr lang="en-US" sz="12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900" b="0" i="0" u="none" strike="noStrike" kern="1200" baseline="0">
                      <a:ln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94444444444444"/>
                      <c:h val="0.0746031746031746"/>
                    </c:manualLayout>
                  </c15:layout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bc9cbee-c762-4c51-8b34-46a9fca92620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d5e5a383-c311-4663-be63-bdbbe5f38ad9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83e751b1-f5d3-40a9-8ade-48856648f28e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900" b="0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Лист1!$A$2,Лист1!$A$3,Лист1!$A$4,Лист1!$A$5,Лист1!$A$6</c:f>
              <c:strCache>
                <c:ptCount val="5"/>
                <c:pt idx="0">
                  <c:v>Молочный</c:v>
                </c:pt>
                <c:pt idx="1">
                  <c:v>Белый</c:v>
                </c:pt>
                <c:pt idx="2">
                  <c:v>Темный</c:v>
                </c:pt>
                <c:pt idx="3">
                  <c:v>Молочный/белый</c:v>
                </c:pt>
                <c:pt idx="4">
                  <c:v>Молочный/ черный</c:v>
                </c:pt>
              </c:strCache>
            </c:strRef>
          </c:cat>
          <c:val>
            <c:numRef>
              <c:f>Лист1!$B$2,Лист1!$B$3,Лист1!$B$4,Лист1!$B$5,Лист1!$B$6</c:f>
              <c:numCache>
                <c:formatCode>0%</c:formatCode>
                <c:ptCount val="5"/>
                <c:pt idx="0">
                  <c:v>0.57</c:v>
                </c:pt>
                <c:pt idx="1">
                  <c:v>0.17</c:v>
                </c:pt>
                <c:pt idx="2">
                  <c:v>0.13</c:v>
                </c:pt>
                <c:pt idx="3">
                  <c:v>0.09</c:v>
                </c:pt>
                <c:pt idx="4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7403762029746"/>
          <c:y val="0.616516685414323"/>
          <c:w val="0.213336978710994"/>
          <c:h val="0.3348237720284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0"/>
    <c:dispBlanksAs val="gap"/>
    <c:showDLblsOverMax val="0"/>
  </c:chart>
  <c:spPr>
    <a:solidFill>
      <a:schemeClr val="bg1">
        <a:lumMod val="8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ru-RU">
          <a:ln>
            <a:noFill/>
          </a:ln>
          <a:solidFill>
            <a:schemeClr val="tx1"/>
          </a:solidFill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добавки в шоколаде вы любите?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085790135608049"/>
                  <c:y val="0.07119396983455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e0736a5f-eb54-45a5-b8b7-783686711d05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d36ac75-2d24-4721-a052-e95fd033e8ba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0121607064741907"/>
                  <c:y val="-0.08344789770359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999dae9b-b07e-4ddd-be5e-f53c20453982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5a24e9b2-a22a-4dea-b946-322ae08bfa81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9df20114-2486-4b90-9f27-26c79079bf7d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0402227325750948"/>
                  <c:y val="-0.07543672639805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6a7fb0d-3404-454e-afcd-7e673b13e7ef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09647309711286"/>
                  <c:y val="0.03813684849282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0d11cee4-b950-4773-8b20-ec70fa925cce}" type="VALUE">
                      <a:t>[VALUE]</a:t>
                    </a:fld>
                    <a:endParaRPr lang="en-US" sz="1000" b="1" i="0" u="none" strike="noStrike" baseline="0">
                      <a:latin typeface="Times New Roman" panose="02020603050405020304" pitchFamily="18" charset="0"/>
                      <a:ea typeface="Arial" panose="020B0604020202020204" pitchFamily="34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900" b="0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(Лист1!$A$2,Лист1!$A$3,Лист1!$A$4,Лист1!$A$5,Лист1!$A$6,Лист1!$A$7,Лист1!$A$8)</c:f>
              <c:strCache>
                <c:ptCount val="7"/>
                <c:pt idx="0">
                  <c:v>Орехи</c:v>
                </c:pt>
                <c:pt idx="1">
                  <c:v>Мармелад</c:v>
                </c:pt>
                <c:pt idx="2">
                  <c:v>Карамель</c:v>
                </c:pt>
                <c:pt idx="3">
                  <c:v>Изюм</c:v>
                </c:pt>
                <c:pt idx="4">
                  <c:v>Малина</c:v>
                </c:pt>
                <c:pt idx="5">
                  <c:v>Кофе</c:v>
                </c:pt>
                <c:pt idx="6">
                  <c:v>Без добавок</c:v>
                </c:pt>
              </c:strCache>
            </c:strRef>
          </c:cat>
          <c:val>
            <c:numRef>
              <c:f>(Лист1!$B$2,Лист1!$B$3,Лист1!$B$4,Лист1!$B$5,Лист1!$B$6,Лист1!$B$7,Лист1!$B$8)</c:f>
              <c:numCache>
                <c:formatCode>0%</c:formatCode>
                <c:ptCount val="7"/>
                <c:pt idx="0">
                  <c:v>0.34</c:v>
                </c:pt>
                <c:pt idx="1">
                  <c:v>0.17</c:v>
                </c:pt>
                <c:pt idx="2">
                  <c:v>0.08</c:v>
                </c:pt>
                <c:pt idx="3">
                  <c:v>0.04</c:v>
                </c:pt>
                <c:pt idx="4">
                  <c:v>0.04</c:v>
                </c:pt>
                <c:pt idx="5">
                  <c:v>0.04</c:v>
                </c:pt>
                <c:pt idx="6">
                  <c:v>0.43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0"/>
    <c:dispBlanksAs val="gap"/>
    <c:showDLblsOverMax val="0"/>
  </c:chart>
  <c:spPr>
    <a:solidFill>
      <a:schemeClr val="bg1">
        <a:lumMod val="8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ru-RU">
          <a:ln>
            <a:noFill/>
          </a:ln>
          <a:solidFill>
            <a:schemeClr val="tx1"/>
          </a:solidFill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00" b="0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Пробовали ли Вы когда-нибудь делать шоколад самостоятельно дома?</a:t>
            </a:r>
            <a:endParaRPr lang="ru-RU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900" b="0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(Лист1!$A$2,Лист1!$A$3,Лист1!$A$4,Лист1!$A$5,Лист1!$A$6,Лист1!$A$7,Лист1!$A$8)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(Лист1!$B$2,Лист1!$B$3,Лист1!$B$4,Лист1!$B$5,Лист1!$B$6,Лист1!$B$7,Лист1!$B$8)</c:f>
              <c:numCache>
                <c:formatCode>0%</c:formatCode>
                <c:ptCount val="2"/>
                <c:pt idx="0">
                  <c:v>0.17</c:v>
                </c:pt>
                <c:pt idx="1">
                  <c:v>0.83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8387649460484"/>
          <c:y val="0.461140379736655"/>
          <c:w val="0.0936493875765529"/>
          <c:h val="0.4424357540265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0"/>
    <c:dispBlanksAs val="gap"/>
    <c:showDLblsOverMax val="0"/>
  </c:chart>
  <c:spPr>
    <a:solidFill>
      <a:schemeClr val="bg1">
        <a:lumMod val="8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ru-RU">
          <a:ln>
            <a:noFill/>
          </a:ln>
          <a:solidFill>
            <a:schemeClr val="tx1"/>
          </a:solidFill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Замещающий текст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Замещающая дата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75BAB401-FA76-4BFB-AF70-F519A6DE0261}" type="datetimeFigureOut">
              <a:rPr lang="ru-RU" smtClean="0"/>
            </a:fld>
            <a:endParaRPr lang="ru-RU"/>
          </a:p>
        </p:txBody>
      </p:sp>
      <p:sp>
        <p:nvSpPr>
          <p:cNvPr id="1029" name="Замещающий нижний колонтитул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Замещающий номер слайда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1E894F0-A453-4E3C-9593-59053302FE5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www.mirbeer.ru/articles/kulinariya/kraftoviy_shokolad_kontsentrirovannoe_schaste_svoimi_rukami/" TargetMode="External"/><Relationship Id="rId2" Type="http://schemas.openxmlformats.org/officeDocument/2006/relationships/hyperlink" Target="https://infourok.ru/proekt-shokolad-vred-ili-polza-4224732.html" TargetMode="External"/><Relationship Id="rId1" Type="http://schemas.openxmlformats.org/officeDocument/2006/relationships/hyperlink" Target="https://food.inmyroom.ru/posts/22829-vse-o-shokolade-i-ego-svoystvak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8110" y="612648"/>
            <a:ext cx="8915399" cy="12435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Петрозаводского городского округа</a:t>
            </a:r>
            <a:b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27</a:t>
            </a:r>
            <a:b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2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углубленным изучением отдельных предметов»</a:t>
            </a:r>
            <a:br>
              <a:rPr lang="ru-RU" sz="2220" dirty="0"/>
            </a:br>
            <a:endParaRPr lang="ru-RU" sz="222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8865" y="2007235"/>
            <a:ext cx="10425430" cy="389636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«Сладкое счастье: шоколад своими руками»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9262110" y="3778885"/>
            <a:ext cx="25400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Выполнила: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Дудина Есения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Вячеславовна,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ученица 4Б класса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Руководитель: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Яковленко Людмила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Игоревна,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учитель начальных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классов</a:t>
            </a: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810" y="320040"/>
            <a:ext cx="9003665" cy="643763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вопрос: «Пробовали ли Вы когда-нибудь делать шоколад самостоятельно дома?», показал, что большая часть ребят никогда не пробовали делать шоколад своими руками.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080004" y="2302700"/>
          <a:ext cx="6031992" cy="415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670" y="338455"/>
            <a:ext cx="10201910" cy="613537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я нашла и проанализировала разные рецепты по приготовлению шоколада и выбрала классический рецепт приготовления темного шоколада (потому что я очень люблю горький шоколад). Мы с мамой купили основные ингредиенты и подготовили необходимое оборудование.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Admin\Desktop\Еся школа\Проект Сладкое счастье - 4 класс\Фото\1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670" y="2298065"/>
            <a:ext cx="4708525" cy="402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Еся школа\Проект Сладкое счастье - 4 класс\Фото\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60" y="2297430"/>
            <a:ext cx="4683125" cy="4055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0" y="320040"/>
            <a:ext cx="10163810" cy="62090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шоколада дома с мамой.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Admin\Desktop\Еся школа\Проект Сладкое счастье - 4 класс\Фото\4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9" y="1476756"/>
            <a:ext cx="2299526" cy="2643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dmin\Desktop\Еся школа\Проект Сладкое счастье - 4 класс\Фото\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49" y="3680174"/>
            <a:ext cx="2296286" cy="306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Admin\Desktop\Еся школа\Проект Сладкое счастье - 4 класс\Фото\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239" y="1476756"/>
            <a:ext cx="2409444" cy="2848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Еся школа\Проект Сладкое счастье - 4 класс\Фото\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1" y="3693684"/>
            <a:ext cx="2223579" cy="303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Еся школа\Проект Сладкое счастье - 4 класс\Фото\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272970" y="954756"/>
            <a:ext cx="2244723" cy="2996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215" y="402590"/>
            <a:ext cx="11328400" cy="6529070"/>
          </a:xfrm>
        </p:spPr>
        <p:txBody>
          <a:bodyPr>
            <a:normAutofit fontScale="90000" lnSpcReduction="10000"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 – это лакомство, которое не сразу появилось в современном мире, он имеет свою многолетнюю историю создания.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шоколада в промышленности, это очень трудный процесс, требующий сложного оборудования.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привыкли покупать готовый шоколад в магазине, не обращая внимание на то, что не весь шоколад является полезным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помощи моих родителей, мне удалось подобрать удачный рецепт изготовления классического черного шоколада, купить качественные ингредиенты и приготовить его своими руками в домашних условиях.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Готовя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 дома вместе с родными, мы можем экспериментировать с ингредиентами, добавлять разные, вкусные и полезные начинки, а также весело провести время с семьей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полученному опыту, я решила не останавливаться на достигнутом и пробовать новые интересные рецепты в приготовлении шоколада. Может быть в будущем это станет любимым делом в моей жизни.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Текстовое поле 99"/>
          <p:cNvSpPr txBox="1"/>
          <p:nvPr/>
        </p:nvSpPr>
        <p:spPr>
          <a:xfrm>
            <a:off x="598805" y="1268730"/>
            <a:ext cx="10994390" cy="5169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177800" indent="-177800" algn="l"/>
            <a:r>
              <a:rPr lang="en-US" b="0">
                <a:solidFill>
                  <a:srgbClr val="222222"/>
                </a:solidFill>
                <a:latin typeface="Times New Roman" panose="02020603050405020304" pitchFamily="18" charset="0"/>
              </a:rPr>
              <a:t></a:t>
            </a:r>
            <a:r>
              <a:rPr lang="en-US" sz="2400" b="0">
                <a:solidFill>
                  <a:srgbClr val="222222"/>
                </a:solidFill>
                <a:latin typeface="Times New Roman" panose="02020603050405020304" pitchFamily="18" charset="0"/>
              </a:rPr>
              <a:t>1. Аникин А. Сладкое счастье // Загадки истории. - 2019. - №10. - С.14-152. Матвеева А. Шоколадная культурная революция // Эксперт. – 2003. - №46. – С.22-243. Лихтанская А. Все о шоколаде и его свойствах 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[Электронный ресурс] / А. Лихтанская Режим доступа: </a:t>
            </a:r>
            <a:r>
              <a:rPr lang="en-US" sz="2400" b="0" u="sng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charset="0"/>
                <a:hlinkClick r:id="rId1"/>
              </a:rPr>
              <a:t>https://food.inmyroom.ru/posts/22829-vse-o-shokolade-i-ego-svoystvakh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 (</a:t>
            </a:r>
            <a:r>
              <a:rPr lang="en-US" sz="2400" b="0">
                <a:solidFill>
                  <a:srgbClr val="222222"/>
                </a:solidFill>
                <a:latin typeface="Times New Roman" panose="02020603050405020304" pitchFamily="18" charset="0"/>
              </a:rPr>
              <a:t>дата обращения : 12.08.2023)</a:t>
            </a:r>
            <a:r>
              <a:rPr lang="en-US" sz="2400" b="0">
                <a:solidFill>
                  <a:srgbClr val="333333"/>
                </a:solidFill>
                <a:latin typeface="Times New Roman" panose="02020603050405020304" pitchFamily="18" charset="0"/>
                <a:cs typeface="Calibri" panose="020F0502020204030204" charset="0"/>
              </a:rPr>
              <a:t>4. Нещерет М. Исследовательский проект «Шоколад -  вред или польза»</a:t>
            </a:r>
            <a:r>
              <a:rPr lang="en-US" sz="2400" b="0">
                <a:solidFill>
                  <a:srgbClr val="343434"/>
                </a:solidFill>
                <a:latin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[Электронный ресурс] / М. Нещерет Режим доступа: </a:t>
            </a:r>
            <a:r>
              <a:rPr lang="en-US" sz="2400" b="0" u="sng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charset="0"/>
                <a:hlinkClick r:id="rId2"/>
              </a:rPr>
              <a:t>https://infourok.ru/proekt-shokolad-vred-ili-polza-4224732.html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2400" b="0">
                <a:solidFill>
                  <a:srgbClr val="222222"/>
                </a:solidFill>
                <a:latin typeface="Times New Roman" panose="02020603050405020304" pitchFamily="18" charset="0"/>
              </a:rPr>
              <a:t>(дата обращения : 06.07.2023)5. Памазан В. </a:t>
            </a:r>
            <a:r>
              <a:rPr lang="en-US" sz="2400" b="0">
                <a:solidFill>
                  <a:srgbClr val="210402"/>
                </a:solidFill>
                <a:latin typeface="Times New Roman" panose="02020603050405020304" pitchFamily="18" charset="0"/>
                <a:cs typeface="Calibri" panose="020F0502020204030204" charset="0"/>
              </a:rPr>
              <a:t>Крафтовый шоколад – концентрированное счастье своими руками 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[Электронный ресурс] / В. Памазан Режим доступа: </a:t>
            </a:r>
            <a:r>
              <a:rPr lang="en-US" sz="2400" b="0" u="sng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charset="0"/>
                <a:hlinkClick r:id="rId3"/>
              </a:rPr>
              <a:t>https://www.mirbeer.ru/articles/kulinariya/kraftoviy_shokolad_kontsentrirovannoe_schaste_svoimi_rukami/</a:t>
            </a:r>
            <a:r>
              <a:rPr lang="en-US" sz="2400" b="0">
                <a:latin typeface="Times New Roman" panose="02020603050405020304" pitchFamily="18" charset="0"/>
                <a:cs typeface="Calibri" panose="020F0502020204030204" charset="0"/>
              </a:rPr>
              <a:t>  </a:t>
            </a:r>
            <a:r>
              <a:rPr lang="en-US" sz="2400" b="0">
                <a:solidFill>
                  <a:srgbClr val="222222"/>
                </a:solidFill>
                <a:latin typeface="Times New Roman" panose="02020603050405020304" pitchFamily="18" charset="0"/>
              </a:rPr>
              <a:t>(дата обращения : 10.10.2023)</a:t>
            </a:r>
            <a:endParaRPr lang="en-US" altLang="en-US" sz="2400" b="0">
              <a:solidFill>
                <a:srgbClr val="22222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246120" y="746760"/>
            <a:ext cx="569976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charset="0"/>
                <a:sym typeface="+mn-ea"/>
              </a:rPr>
              <a:t>Список использованных источников</a:t>
            </a:r>
            <a:endParaRPr lang="en-US" altLang="en-US" sz="280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080" y="474345"/>
            <a:ext cx="11439525" cy="6383655"/>
          </a:xfrm>
        </p:spPr>
        <p:txBody>
          <a:bodyPr>
            <a:normAutofit lnSpcReduction="20000"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для кого не секрет, что взрослые и дети очень любят всевозможные сладости. Одним из самых любимых лакомств до сих пор является шоколад.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Недавно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рассматривала свои детские фотографии и меня очень привлекла одна, на которой изображено место, где много разнообразного шоколада.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Оказывается, когда я была маленькая, мы с родителями посетили «Музей шоколада» в городе Санкт-Петербурге.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Admin\Desktop\Еся школа\Проект Сладкое счастье - 4 класс\Фото\Музей шоколада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" y="2146935"/>
            <a:ext cx="5445760" cy="3322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dmin\Desktop\Еся школа\Проект Сладкое счастье - 4 класс\Фото\Музей шоколада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10" y="2146935"/>
            <a:ext cx="5106670" cy="3322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185" y="384175"/>
            <a:ext cx="11088370" cy="62058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создание условий ознакомления с процессом создания шоколада в домашних условиях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литературу по выбранной теме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и систематизировать информацию об истории шоколада, его видах и процессе изготовления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процессом приготовления домашнего шоколада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Приготовить вкусный и полезный шоколад своими руками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анкетирование среди учащихся 4Б класса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Гипотеза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исследования: в домашних условиях можно создать вкусный и полезный шоколад из качественных ингредиентов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Полезные свойства морко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450" y="397510"/>
            <a:ext cx="11106785" cy="619950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три классических вида шоколада – черный (горький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темный),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молочный и белый. Все они различаются по составу, внешнему виду, вкусу и пользой для организма.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C:\Users\Admin\Desktop\726867c79ccadb7361201ac4a84fec79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27338"/>
            <a:ext cx="2892505" cy="2080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ingredient65_2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453" y="3906457"/>
            <a:ext cx="2831021" cy="2483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efd478abdfee3c6e18891011bb14758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162" y="2327338"/>
            <a:ext cx="3359468" cy="2080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980" y="348615"/>
            <a:ext cx="10588625" cy="6182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стадии производства шоколада: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первичная переработка какао-бобов;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получение какао-продуктов (какао тертого и какао-масла);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приготовление шоколадной массы;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получение начинок (для шоколада с начинкой) и формование шоколада;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завертка и упаковка шоколада.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Этапы изготовления шоколада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3062605"/>
            <a:ext cx="9577705" cy="379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0704" y="384048"/>
            <a:ext cx="10443908" cy="55271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 – город Петрозаводск,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 27, 4Б класс, а также мой дом.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состоял из 2-х частей: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Анкетирование учащихся 4Б класса.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шоколада в домашних условиях.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орький шоколад на меду с ягодами малины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1" y="3726307"/>
            <a:ext cx="4247689" cy="302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омашний шоколад на Сибирском натуральном меду с миндалём. Молочный, 50%  какао. Без сахара! Ручная работа. Вкусный подарок. — купить в Красноярске.  Шоколад, конфеты на интернет-аукционе Au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20" y="3726307"/>
            <a:ext cx="3721609" cy="302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6080" y="324485"/>
            <a:ext cx="8880475" cy="62090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«Любите ли Вы шоколад?»  показал, что практически все ученики в классе любят это лакомство.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686050" y="2095246"/>
          <a:ext cx="6821424" cy="4142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810" y="393065"/>
            <a:ext cx="8517255" cy="551815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«Какой шоколад Вы любите больше?» показал, что больше всего ребята любят молочный шоколад.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904490" y="2371224"/>
          <a:ext cx="6382511" cy="380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0160" y="393065"/>
            <a:ext cx="9354820" cy="626364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«Какие добавки в шоколаде Вы любите?», показал, что ребята любят разные добавки: орехи, мармелад, изюм, карамель. Но самое интересное, что половина опрашиваемых ответила, что любят шоколад без добавок.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906649" y="2478024"/>
          <a:ext cx="6379464" cy="4178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4553</Words>
  <Application>WPS Presentation</Application>
  <PresentationFormat>Широкоэкранный</PresentationFormat>
  <Paragraphs>125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SimSun</vt:lpstr>
      <vt:lpstr>Wingdings</vt:lpstr>
      <vt:lpstr>Wingdings 3</vt:lpstr>
      <vt:lpstr>Arial</vt:lpstr>
      <vt:lpstr>Times New Roman</vt:lpstr>
      <vt:lpstr>Trebuchet MS</vt:lpstr>
      <vt:lpstr>Microsoft YaHei</vt:lpstr>
      <vt:lpstr>Arial Unicode MS</vt:lpstr>
      <vt:lpstr>Calibri</vt:lpstr>
      <vt:lpstr>Default Design</vt:lpstr>
      <vt:lpstr>Муниципальное бюджетное общеобразовательное учреждение Петрозаводского городского округа «Средняя общеобразовательная школа № 27 с углубленным изучением отдельных предметов»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Мила</cp:lastModifiedBy>
  <cp:revision>128</cp:revision>
  <dcterms:created xsi:type="dcterms:W3CDTF">2021-12-06T11:13:00Z</dcterms:created>
  <dcterms:modified xsi:type="dcterms:W3CDTF">2024-02-01T19:36:33Z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DA69DBD11E1F4E74807F14B763AE7624</vt:lpwstr>
  </property>
  <property fmtid="{D5CDD505-2E9C-101B-9397-08002B2CF9AE}" pid="3" name="KSOProductBuildVer">
    <vt:lpwstr>1049-11.2.0.11225</vt:lpwstr>
  </property>
</Properties>
</file>