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  <p:sldMasterId id="2147483652" r:id="rId2"/>
    <p:sldMasterId id="2147483690" r:id="rId3"/>
    <p:sldMasterId id="2147487086" r:id="rId4"/>
    <p:sldMasterId id="2147487100" r:id="rId5"/>
    <p:sldMasterId id="2147487114" r:id="rId6"/>
    <p:sldMasterId id="2147487126" r:id="rId7"/>
  </p:sldMasterIdLst>
  <p:notesMasterIdLst>
    <p:notesMasterId r:id="rId40"/>
  </p:notesMasterIdLst>
  <p:handoutMasterIdLst>
    <p:handoutMasterId r:id="rId41"/>
  </p:handoutMasterIdLst>
  <p:sldIdLst>
    <p:sldId id="715" r:id="rId8"/>
    <p:sldId id="716" r:id="rId9"/>
    <p:sldId id="718" r:id="rId10"/>
    <p:sldId id="719" r:id="rId11"/>
    <p:sldId id="727" r:id="rId12"/>
    <p:sldId id="728" r:id="rId13"/>
    <p:sldId id="721" r:id="rId14"/>
    <p:sldId id="696" r:id="rId15"/>
    <p:sldId id="722" r:id="rId16"/>
    <p:sldId id="723" r:id="rId17"/>
    <p:sldId id="257" r:id="rId18"/>
    <p:sldId id="315" r:id="rId19"/>
    <p:sldId id="316" r:id="rId20"/>
    <p:sldId id="317" r:id="rId21"/>
    <p:sldId id="318" r:id="rId22"/>
    <p:sldId id="319" r:id="rId23"/>
    <p:sldId id="320" r:id="rId24"/>
    <p:sldId id="305" r:id="rId25"/>
    <p:sldId id="730" r:id="rId26"/>
    <p:sldId id="731" r:id="rId27"/>
    <p:sldId id="297" r:id="rId28"/>
    <p:sldId id="300" r:id="rId29"/>
    <p:sldId id="301" r:id="rId30"/>
    <p:sldId id="678" r:id="rId31"/>
    <p:sldId id="694" r:id="rId32"/>
    <p:sldId id="685" r:id="rId33"/>
    <p:sldId id="695" r:id="rId34"/>
    <p:sldId id="693" r:id="rId35"/>
    <p:sldId id="717" r:id="rId36"/>
    <p:sldId id="724" r:id="rId37"/>
    <p:sldId id="725" r:id="rId38"/>
    <p:sldId id="591" r:id="rId39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16F7"/>
    <a:srgbClr val="3333CC"/>
    <a:srgbClr val="0000FF"/>
    <a:srgbClr val="000066"/>
    <a:srgbClr val="1614A9"/>
    <a:srgbClr val="000099"/>
    <a:srgbClr val="000000"/>
    <a:srgbClr val="4F60FA"/>
    <a:srgbClr val="7356F0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029" autoAdjust="0"/>
    <p:restoredTop sz="89963" autoAdjust="0"/>
  </p:normalViewPr>
  <p:slideViewPr>
    <p:cSldViewPr>
      <p:cViewPr varScale="1">
        <p:scale>
          <a:sx n="94" d="100"/>
          <a:sy n="94" d="100"/>
        </p:scale>
        <p:origin x="-204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60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47" cy="496572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826" y="1"/>
            <a:ext cx="2946246" cy="496572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FFE69CB-3281-45AF-AC27-CCF73D78E8AC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469"/>
            <a:ext cx="2946247" cy="496571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826" y="9428469"/>
            <a:ext cx="2946246" cy="496571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D91F54E-672A-4752-9CAA-C268E5676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7514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47" cy="496572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1"/>
            <a:ext cx="2946246" cy="496572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41AFC13-BF76-49F8-A1C3-FDFB2A8D998F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15034"/>
            <a:ext cx="5439101" cy="44675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469"/>
            <a:ext cx="2946247" cy="496571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8469"/>
            <a:ext cx="2946246" cy="496571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D6D4C48-A546-4DB4-ADB6-9F2877D5E1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14273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Крупнейший многопрофильный классический университет</a:t>
            </a:r>
            <a:r>
              <a:rPr lang="ru-RU" b="1" baseline="0" dirty="0"/>
              <a:t> Европейского Севера России.</a:t>
            </a:r>
            <a:endParaRPr lang="ru-RU" b="1" dirty="0"/>
          </a:p>
          <a:p>
            <a:r>
              <a:rPr lang="ru-RU" b="1" dirty="0" err="1"/>
              <a:t>ПетрГУ</a:t>
            </a:r>
            <a:r>
              <a:rPr lang="ru-RU" b="1" dirty="0"/>
              <a:t> </a:t>
            </a:r>
            <a:r>
              <a:rPr lang="ru-RU" dirty="0"/>
              <a:t>вошел в число победителей конкурса по созданию опорных университетов,  который проводился Министерством образования и науки РФ. </a:t>
            </a:r>
          </a:p>
          <a:p>
            <a:r>
              <a:rPr lang="ru-RU" b="1" dirty="0"/>
              <a:t>Статус опорного университета подчеркивает, что </a:t>
            </a:r>
            <a:r>
              <a:rPr lang="ru-RU" b="1" dirty="0" err="1"/>
              <a:t>ПетрГУ</a:t>
            </a:r>
            <a:r>
              <a:rPr lang="ru-RU" b="1" dirty="0"/>
              <a:t> играет ведущую роль в социально-экономическом развитии региона как научно-инновационный и образовательно-культурный центр Карелии.</a:t>
            </a:r>
          </a:p>
          <a:p>
            <a:r>
              <a:rPr lang="ru-RU" b="1" dirty="0"/>
              <a:t>Программа развития вуза</a:t>
            </a:r>
            <a:r>
              <a:rPr lang="ru-RU" dirty="0"/>
              <a:t>, как опорного университета, рассчитана на 5 лет и включает следующие направления: модернизация образовательной деятельности; модернизация научно-исследовательской и инновационной деятельности, включая развитие инновационной экосистемы университета; развитие кадрового потенциала; модернизация системы управления университетом; модернизация материально-технической базы и социально-культурной инфраструктуры; развитие местных сообществ, городской и региональной среды.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90BDEA0-EA5B-41EE-876B-20C3917EB323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6D4C48-A546-4DB4-ADB6-9F2877D5E10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7932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А теперь о еще</a:t>
            </a:r>
            <a:r>
              <a:rPr lang="ru-RU" b="1" baseline="0" dirty="0"/>
              <a:t> одной важной составляющей уже студенческой жизни – СТИПЕНДИИ.</a:t>
            </a:r>
          </a:p>
          <a:p>
            <a:r>
              <a:rPr lang="ru-RU" b="1" baseline="0" dirty="0"/>
              <a:t> </a:t>
            </a:r>
            <a:r>
              <a:rPr lang="ru-RU" b="1" baseline="0" dirty="0" err="1"/>
              <a:t>ПетрГУ</a:t>
            </a:r>
            <a:r>
              <a:rPr lang="ru-RU" b="1" baseline="0" dirty="0"/>
              <a:t> это государственный вуз, поэтому всем студентам бюджетникам выплачивается гос. акад. стипендия.</a:t>
            </a:r>
          </a:p>
          <a:p>
            <a:r>
              <a:rPr lang="ru-RU" b="1" baseline="0" dirty="0"/>
              <a:t> Сейчас видны цифры по 1 полугодию 2020 года.</a:t>
            </a:r>
          </a:p>
          <a:p>
            <a:r>
              <a:rPr lang="ru-RU" b="1" baseline="0" dirty="0"/>
              <a:t>Также наши студенты получают и социальную стипендию, вуз поддерживает такую категорию студентов.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5A83E8-89F5-408B-A7CD-F94F8EBB78B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283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5A83E8-89F5-408B-A7CD-F94F8EBB78B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2603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0" dirty="0"/>
              <a:t>Также  можно заработать и именные</a:t>
            </a:r>
            <a:r>
              <a:rPr lang="ru-RU" b="1" i="0" baseline="0" dirty="0"/>
              <a:t> стипендии как от университета, так и от предприятий.</a:t>
            </a:r>
          </a:p>
          <a:p>
            <a:endParaRPr lang="ru-RU" b="1" i="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0" baseline="0" dirty="0"/>
              <a:t>Уважаемые абитуриенты, я желаю вам участвовать и побеждать в наших интеллектуальных конкурсах,</a:t>
            </a:r>
            <a:endParaRPr lang="ru-RU" b="1" i="0" dirty="0"/>
          </a:p>
          <a:p>
            <a:r>
              <a:rPr lang="ru-RU" b="1" i="0" baseline="0" dirty="0"/>
              <a:t>успешно сдать экзамены и поступить в </a:t>
            </a:r>
            <a:r>
              <a:rPr lang="ru-RU" b="1" i="0" baseline="0" dirty="0" err="1"/>
              <a:t>Петроз</a:t>
            </a:r>
            <a:r>
              <a:rPr lang="ru-RU" b="1" i="0" baseline="0" dirty="0"/>
              <a:t>. Гос. ун-т</a:t>
            </a:r>
          </a:p>
          <a:p>
            <a:r>
              <a:rPr lang="ru-RU" b="1" i="0" baseline="0" dirty="0"/>
              <a:t>Будьте все здоровы – и школьники и родители и учителя.</a:t>
            </a:r>
          </a:p>
          <a:p>
            <a:r>
              <a:rPr lang="ru-RU" b="1" i="0" baseline="0" dirty="0"/>
              <a:t>Ну, а будущие наши абитуриенты, МЫ ВАС ЖДЕМ!</a:t>
            </a:r>
          </a:p>
          <a:p>
            <a:r>
              <a:rPr lang="ru-RU" b="1" i="0" baseline="0" dirty="0"/>
              <a:t>Спасибо за внимание.</a:t>
            </a:r>
            <a:endParaRPr lang="ru-RU" b="1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5A83E8-89F5-408B-A7CD-F94F8EBB78B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7361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4538"/>
            <a:ext cx="6619875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/>
              <a:t>Всем иногородним студентам, поступившим на бюджетные места, предоставляется возможность проживания в 11-ти  комфортабельных общежитиях, оснащённых всем необходимым. Студенты, обучающиеся на платной основе, заселяются в общежития при наличии свободных мест после заселения бюджетников. </a:t>
            </a:r>
          </a:p>
          <a:p>
            <a:endParaRPr lang="ru-RU" dirty="0"/>
          </a:p>
        </p:txBody>
      </p:sp>
      <p:sp>
        <p:nvSpPr>
          <p:cNvPr id="61444" name="Дата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3CD02ECC-8A8C-4FB9-BD6C-5A9521AE4489}" type="datetime1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1445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73B999-547A-4A9E-BD68-CC6E1530A578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179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4538"/>
            <a:ext cx="6619875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/>
              <a:t>Всем иногородним студентам, поступившим на бюджетные места, предоставляется возможность проживания в 11-ти  комфортабельных общежитиях, оснащённых всем необходимым. Студенты, обучающиеся на платной основе, заселяются в общежития при наличии свободных мест после заселения бюджетников. </a:t>
            </a:r>
          </a:p>
          <a:p>
            <a:endParaRPr lang="ru-RU" dirty="0"/>
          </a:p>
        </p:txBody>
      </p:sp>
      <p:sp>
        <p:nvSpPr>
          <p:cNvPr id="62468" name="Дата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06CC5EBE-C346-4B36-9ADC-1A43AD7557FC}" type="datetime1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2469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F96623-1372-4B4C-8231-731D0798641C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976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4538"/>
            <a:ext cx="6619875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/>
              <a:t>Уют и красоту в своих комнатах студенты создают сами. В общежитиях </a:t>
            </a:r>
            <a:r>
              <a:rPr lang="ru-RU" dirty="0" err="1"/>
              <a:t>ПетрГУ</a:t>
            </a:r>
            <a:r>
              <a:rPr lang="ru-RU" dirty="0"/>
              <a:t> проводятся конкурсы на лучшую комнату, а победителям этих конкурсов вручаются грамоты и поощрительные призы.</a:t>
            </a:r>
          </a:p>
          <a:p>
            <a:r>
              <a:rPr lang="ru-RU" dirty="0"/>
              <a:t>Проживание</a:t>
            </a:r>
            <a:r>
              <a:rPr lang="ru-RU" baseline="0" dirty="0"/>
              <a:t> – </a:t>
            </a:r>
            <a:r>
              <a:rPr lang="ru-RU" b="1" baseline="0" dirty="0"/>
              <a:t>в месяц 270 </a:t>
            </a:r>
            <a:r>
              <a:rPr lang="ru-RU" b="1" baseline="0" dirty="0" err="1"/>
              <a:t>руб</a:t>
            </a:r>
            <a:r>
              <a:rPr lang="ru-RU" b="1" baseline="0" dirty="0"/>
              <a:t> (бюджетники</a:t>
            </a:r>
            <a:r>
              <a:rPr lang="ru-RU" baseline="0" dirty="0"/>
              <a:t>), </a:t>
            </a:r>
            <a:r>
              <a:rPr lang="ru-RU" b="1" baseline="0" dirty="0"/>
              <a:t>516 </a:t>
            </a:r>
            <a:r>
              <a:rPr lang="ru-RU" b="1" baseline="0" dirty="0" err="1"/>
              <a:t>руб</a:t>
            </a:r>
            <a:r>
              <a:rPr lang="ru-RU" b="1" baseline="0" dirty="0"/>
              <a:t> (</a:t>
            </a:r>
            <a:r>
              <a:rPr lang="ru-RU" b="1" baseline="0" dirty="0" err="1"/>
              <a:t>платники</a:t>
            </a:r>
            <a:r>
              <a:rPr lang="ru-RU" baseline="0" dirty="0"/>
              <a:t>), + отдельный тариф на пользование электроэнергией  в зависимости от энергопотребляющих приборов (</a:t>
            </a:r>
            <a:r>
              <a:rPr lang="ru-RU" b="1" baseline="0" dirty="0"/>
              <a:t>не больше 150 руб. с месяц</a:t>
            </a:r>
            <a:r>
              <a:rPr lang="ru-RU" baseline="0" dirty="0"/>
              <a:t>). </a:t>
            </a:r>
            <a:endParaRPr lang="ru-RU" dirty="0"/>
          </a:p>
        </p:txBody>
      </p:sp>
      <p:sp>
        <p:nvSpPr>
          <p:cNvPr id="63492" name="Дата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72303214-F65A-4A19-905C-904A77A1F7C0}" type="datetime1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3493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EB1661-5250-49A0-A972-008D2CA7F35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37520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спортивный комплекс университета входит несколько  универсальных спортивных залов, тренажёрных и </a:t>
            </a:r>
            <a:r>
              <a:rPr lang="ru-RU" dirty="0" err="1"/>
              <a:t>фитнес-залов</a:t>
            </a:r>
            <a:r>
              <a:rPr lang="ru-RU" dirty="0"/>
              <a:t>, бассейн, </a:t>
            </a:r>
            <a:r>
              <a:rPr lang="ru-RU" b="1" dirty="0"/>
              <a:t>3 </a:t>
            </a:r>
            <a:r>
              <a:rPr lang="ru-RU" dirty="0"/>
              <a:t>спортивно-оздоровительных загородных базы. Есть свой здравпункт, а также профилакторий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406A7D8-143E-4030-8A64-AC560AAE1D9E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6D4C48-A546-4DB4-ADB6-9F2877D5E101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7887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0984">
              <a:defRPr/>
            </a:pPr>
            <a:r>
              <a:rPr lang="ru-RU" b="1" i="1" dirty="0"/>
              <a:t>В Петрозаводском  университете уже 10 лет реализуется программа «Адаптер», направленная на то, чтобы помочь первокурснику в учебе,  приспособиться к жизни в незнакомом городе, в незнакомом большом коллективе.</a:t>
            </a:r>
          </a:p>
          <a:p>
            <a:pPr defTabSz="920984">
              <a:defRPr/>
            </a:pPr>
            <a:r>
              <a:rPr lang="ru-RU" b="1" i="1" dirty="0"/>
              <a:t>Адаптеры</a:t>
            </a:r>
            <a:r>
              <a:rPr lang="ru-RU" b="1" i="1" baseline="0" dirty="0"/>
              <a:t> </a:t>
            </a:r>
            <a:r>
              <a:rPr lang="ru-RU" b="1" i="1" baseline="0" dirty="0" err="1"/>
              <a:t>ПетрГУ</a:t>
            </a:r>
            <a:r>
              <a:rPr lang="ru-RU" b="1" i="1" baseline="0" dirty="0"/>
              <a:t> – </a:t>
            </a:r>
            <a:r>
              <a:rPr lang="ru-RU" b="0" i="1" baseline="0" dirty="0"/>
              <a:t>это инициативные, неравнодушные , активные студенты, занимающиеся общественной жизнью </a:t>
            </a:r>
            <a:r>
              <a:rPr lang="ru-RU" b="0" i="1" baseline="0" dirty="0" err="1"/>
              <a:t>ПетрГУ</a:t>
            </a:r>
            <a:r>
              <a:rPr lang="ru-RU" b="0" i="1" baseline="0" dirty="0"/>
              <a:t>, костяк студенческого профсоюзного комитета.</a:t>
            </a:r>
            <a:endParaRPr lang="ru-RU" b="0" dirty="0"/>
          </a:p>
          <a:p>
            <a:r>
              <a:rPr lang="ru-RU" b="0" u="sng" dirty="0">
                <a:solidFill>
                  <a:srgbClr val="C00000"/>
                </a:solidFill>
              </a:rPr>
              <a:t>Основные направления деятельности студенческого профкома </a:t>
            </a:r>
            <a:r>
              <a:rPr lang="ru-RU" b="0" u="sng" dirty="0" err="1">
                <a:solidFill>
                  <a:srgbClr val="C00000"/>
                </a:solidFill>
              </a:rPr>
              <a:t>ПетрГУ</a:t>
            </a:r>
            <a:r>
              <a:rPr lang="ru-RU" b="0" u="sng" dirty="0"/>
              <a:t>: </a:t>
            </a:r>
            <a:r>
              <a:rPr lang="ru-RU" b="1" i="1" dirty="0"/>
              <a:t>защита прав студентов, социальная защита, организация отдыха , спортивных мероприятий и досуга студентов.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C7ED3AD-64F1-4856-92C0-A4FB013AF615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898319-ACE6-43FE-B030-7A000F9CE8F0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0989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Крупнейший многопрофильный классический университет</a:t>
            </a:r>
            <a:r>
              <a:rPr lang="ru-RU" b="1" baseline="0" dirty="0"/>
              <a:t> Европейского Севера России.</a:t>
            </a:r>
            <a:endParaRPr lang="ru-RU" b="1" dirty="0"/>
          </a:p>
          <a:p>
            <a:r>
              <a:rPr lang="ru-RU" b="1" dirty="0" err="1"/>
              <a:t>ПетрГУ</a:t>
            </a:r>
            <a:r>
              <a:rPr lang="ru-RU" b="1" dirty="0"/>
              <a:t> </a:t>
            </a:r>
            <a:r>
              <a:rPr lang="ru-RU" dirty="0"/>
              <a:t>вошел в число победителей конкурса по созданию опорных университетов,  который проводился Министерством образования и науки РФ. </a:t>
            </a:r>
          </a:p>
          <a:p>
            <a:r>
              <a:rPr lang="ru-RU" b="1" dirty="0"/>
              <a:t>Статус опорного университета подчеркивает, что </a:t>
            </a:r>
            <a:r>
              <a:rPr lang="ru-RU" b="1" dirty="0" err="1"/>
              <a:t>ПетрГУ</a:t>
            </a:r>
            <a:r>
              <a:rPr lang="ru-RU" b="1" dirty="0"/>
              <a:t> играет ведущую роль в социально-экономическом развитии региона как научно-инновационный и образовательно-культурный центр Карелии.</a:t>
            </a:r>
          </a:p>
          <a:p>
            <a:r>
              <a:rPr lang="ru-RU" b="1" dirty="0"/>
              <a:t>Программа развития вуза</a:t>
            </a:r>
            <a:r>
              <a:rPr lang="ru-RU" dirty="0"/>
              <a:t>, как опорного университета, рассчитана на 5 лет и включает следующие направления: модернизация образовательной деятельности; модернизация научно-исследовательской и инновационной деятельности, включая развитие инновационной экосистемы университета; развитие кадрового потенциала; модернизация системы управления университетом; модернизация материально-технической базы и социально-культурной инфраструктуры; развитие местных сообществ, городской и региональной среды.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90BDEA0-EA5B-41EE-876B-20C3917EB323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6D4C48-A546-4DB4-ADB6-9F2877D5E101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7932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На данный момент в  структуре </a:t>
            </a:r>
            <a:r>
              <a:rPr lang="ru-RU" b="1" dirty="0" err="1"/>
              <a:t>ПетрГУ</a:t>
            </a:r>
            <a:r>
              <a:rPr lang="ru-RU" b="1" dirty="0"/>
              <a:t> 11 образовательных институтов</a:t>
            </a:r>
            <a:r>
              <a:rPr lang="ru-RU" dirty="0"/>
              <a:t>, которые проводят обучение студентов по образовательным программам бакалавриата, специалитета и  магистратуры. Эти структуры расположены в г. Петрозаводске. С 1 января 2017 года все факультеты стали преобразованы в институты.</a:t>
            </a:r>
          </a:p>
          <a:p>
            <a:r>
              <a:rPr lang="ru-RU" b="1" dirty="0"/>
              <a:t>Подготовительный факультет </a:t>
            </a:r>
            <a:r>
              <a:rPr lang="ru-RU" b="1" dirty="0" err="1"/>
              <a:t>ПетрГУ</a:t>
            </a:r>
            <a:r>
              <a:rPr lang="ru-RU" b="1" dirty="0"/>
              <a:t> </a:t>
            </a:r>
            <a:r>
              <a:rPr lang="ru-RU" dirty="0"/>
              <a:t>осуществляет подготовку к ЕГЭ по всем предметам. Занятия платные. </a:t>
            </a:r>
          </a:p>
          <a:p>
            <a:r>
              <a:rPr lang="ru-RU" dirty="0"/>
              <a:t>В </a:t>
            </a:r>
            <a:r>
              <a:rPr lang="ru-RU" dirty="0" err="1"/>
              <a:t>ПетрГУ</a:t>
            </a:r>
            <a:r>
              <a:rPr lang="ru-RU" dirty="0"/>
              <a:t> </a:t>
            </a:r>
            <a:r>
              <a:rPr lang="ru-RU" b="1" dirty="0"/>
              <a:t>очень сильный преподавательский состав</a:t>
            </a:r>
            <a:r>
              <a:rPr lang="ru-RU" dirty="0"/>
              <a:t>: более 1000 преподавателей и научных сотрудников, среди них 26 членов академий наук, около 700 докторов и кандидатов наук, часто работают приглашённые профессора из США, Германии, Финляндии и др. стран.</a:t>
            </a:r>
            <a:br>
              <a:rPr lang="ru-RU" dirty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90BDEA0-EA5B-41EE-876B-20C3917EB323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6D4C48-A546-4DB4-ADB6-9F2877D5E101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7932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4538"/>
            <a:ext cx="6619875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b="1" dirty="0"/>
              <a:t>Наш университет располагает большой и современной материальной базой : 15 </a:t>
            </a:r>
            <a:r>
              <a:rPr lang="ru-RU" dirty="0"/>
              <a:t>учебных корпусов, </a:t>
            </a:r>
            <a:r>
              <a:rPr lang="ru-RU" b="1" dirty="0"/>
              <a:t>2</a:t>
            </a:r>
            <a:r>
              <a:rPr lang="ru-RU" dirty="0"/>
              <a:t> корпуса научно-исследовательских институтов,  виварий, роскошный Ботанический сад, </a:t>
            </a:r>
            <a:r>
              <a:rPr lang="ru-RU" b="1" dirty="0"/>
              <a:t>5 </a:t>
            </a:r>
            <a:r>
              <a:rPr lang="ru-RU" dirty="0"/>
              <a:t>учебно-производственных баз  и конечно, как  принято в европейских и американских университетах, обособленный </a:t>
            </a:r>
            <a:r>
              <a:rPr lang="ru-RU" b="1" dirty="0"/>
              <a:t>Университетский кампус. </a:t>
            </a:r>
          </a:p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4276" name="Дата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E93F8695-9F45-4C7E-871C-16D966E15128}" type="datetime1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4277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0145C7-9A1E-46F7-9E08-CADE9BD2FA6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13954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4538"/>
            <a:ext cx="6619875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0420" name="Дата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AE393F76-224D-4490-AC03-464AE1F2E504}" type="datetime1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0421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EDABB6-E7D6-4861-B5B3-99D9DB4884A8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2454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На данный момент в  структуре </a:t>
            </a:r>
            <a:r>
              <a:rPr lang="ru-RU" b="1" dirty="0" err="1"/>
              <a:t>ПетрГУ</a:t>
            </a:r>
            <a:r>
              <a:rPr lang="ru-RU" b="1" dirty="0"/>
              <a:t> 11 образовательных институтов</a:t>
            </a:r>
            <a:r>
              <a:rPr lang="ru-RU" dirty="0"/>
              <a:t>, которые проводят обучение студентов по образовательным программам бакалавриата, специалитета и  магистратуры. Эти структуры расположены в г. Петрозаводске. С 1 января 2017 года все факультеты стали преобразованы в институты.</a:t>
            </a:r>
          </a:p>
          <a:p>
            <a:r>
              <a:rPr lang="ru-RU" b="1" dirty="0"/>
              <a:t>Подготовительный факультет </a:t>
            </a:r>
            <a:r>
              <a:rPr lang="ru-RU" b="1" dirty="0" err="1"/>
              <a:t>ПетрГУ</a:t>
            </a:r>
            <a:r>
              <a:rPr lang="ru-RU" b="1" dirty="0"/>
              <a:t> </a:t>
            </a:r>
            <a:r>
              <a:rPr lang="ru-RU" dirty="0"/>
              <a:t>осуществляет подготовку к ЕГЭ по всем предметам. Занятия платные. </a:t>
            </a:r>
          </a:p>
          <a:p>
            <a:r>
              <a:rPr lang="ru-RU" dirty="0"/>
              <a:t>В </a:t>
            </a:r>
            <a:r>
              <a:rPr lang="ru-RU" dirty="0" err="1"/>
              <a:t>ПетрГУ</a:t>
            </a:r>
            <a:r>
              <a:rPr lang="ru-RU" dirty="0"/>
              <a:t> </a:t>
            </a:r>
            <a:r>
              <a:rPr lang="ru-RU" b="1" dirty="0"/>
              <a:t>очень сильный преподавательский состав</a:t>
            </a:r>
            <a:r>
              <a:rPr lang="ru-RU" dirty="0"/>
              <a:t>: более 1000 преподавателей и научных сотрудников, среди них 26 членов академий наук, около 700 докторов и кандидатов наук, часто работают приглашённые профессора из США, Германии, Финляндии и др. стран.</a:t>
            </a:r>
            <a:br>
              <a:rPr lang="ru-RU" dirty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90BDEA0-EA5B-41EE-876B-20C3917EB323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6D4C48-A546-4DB4-ADB6-9F2877D5E10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9509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На данный момент в  структуре </a:t>
            </a:r>
            <a:r>
              <a:rPr lang="ru-RU" b="1" dirty="0" err="1"/>
              <a:t>ПетрГУ</a:t>
            </a:r>
            <a:r>
              <a:rPr lang="ru-RU" b="1" dirty="0"/>
              <a:t> 11 образовательных институтов</a:t>
            </a:r>
            <a:r>
              <a:rPr lang="ru-RU" dirty="0"/>
              <a:t>, которые проводят обучение студентов по образовательным программам бакалавриата, специалитета и  магистратуры. Эти структуры расположены в г. Петрозаводске. С 1 января 2017 года все факультеты стали преобразованы в институты.</a:t>
            </a:r>
          </a:p>
          <a:p>
            <a:r>
              <a:rPr lang="ru-RU" b="1" dirty="0"/>
              <a:t>Подготовительный факультет </a:t>
            </a:r>
            <a:r>
              <a:rPr lang="ru-RU" b="1" dirty="0" err="1"/>
              <a:t>ПетрГУ</a:t>
            </a:r>
            <a:r>
              <a:rPr lang="ru-RU" b="1" dirty="0"/>
              <a:t> </a:t>
            </a:r>
            <a:r>
              <a:rPr lang="ru-RU" dirty="0"/>
              <a:t>осуществляет подготовку к ЕГЭ по всем предметам. Занятия платные. </a:t>
            </a:r>
          </a:p>
          <a:p>
            <a:r>
              <a:rPr lang="ru-RU" dirty="0"/>
              <a:t>В </a:t>
            </a:r>
            <a:r>
              <a:rPr lang="ru-RU" dirty="0" err="1"/>
              <a:t>ПетрГУ</a:t>
            </a:r>
            <a:r>
              <a:rPr lang="ru-RU" dirty="0"/>
              <a:t> </a:t>
            </a:r>
            <a:r>
              <a:rPr lang="ru-RU" b="1" dirty="0"/>
              <a:t>очень сильный преподавательский состав</a:t>
            </a:r>
            <a:r>
              <a:rPr lang="ru-RU" dirty="0"/>
              <a:t>: более 1000 преподавателей и научных сотрудников, среди них 26 членов академий наук, около 700 докторов и кандидатов наук, часто работают приглашённые профессора из США, Германии, Финляндии и др. стран.</a:t>
            </a:r>
            <a:br>
              <a:rPr lang="ru-RU" dirty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90BDEA0-EA5B-41EE-876B-20C3917EB323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6D4C48-A546-4DB4-ADB6-9F2877D5E101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6711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0984">
              <a:defRPr/>
            </a:pPr>
            <a:endParaRPr lang="ru-RU" sz="1000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6E90B367-C7CF-4C43-87C9-D03215B25CFE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6D4C48-A546-4DB4-ADB6-9F2877D5E101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2313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0984">
              <a:defRPr/>
            </a:pPr>
            <a:endParaRPr lang="ru-RU" sz="1000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6E90B367-C7CF-4C43-87C9-D03215B25CFE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6D4C48-A546-4DB4-ADB6-9F2877D5E101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1445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Добрый день всем участникам Дня открытых дверей</a:t>
            </a:r>
            <a:r>
              <a:rPr lang="en-US" b="1" dirty="0"/>
              <a:t>!</a:t>
            </a:r>
            <a:endParaRPr lang="ru-RU" b="1" dirty="0"/>
          </a:p>
          <a:p>
            <a:r>
              <a:rPr lang="ru-RU" b="1" dirty="0"/>
              <a:t>Я хочу обратить ваше внимание на очень важный момент при поступлении в </a:t>
            </a:r>
            <a:r>
              <a:rPr lang="ru-RU" b="1" dirty="0" err="1"/>
              <a:t>ПетрГУ</a:t>
            </a:r>
            <a:r>
              <a:rPr lang="ru-RU" b="1" dirty="0"/>
              <a:t>, а именно на учет индивидуальных достижений.</a:t>
            </a:r>
          </a:p>
          <a:p>
            <a:r>
              <a:rPr lang="ru-RU" b="1" dirty="0"/>
              <a:t>Сейчас непростое время, это коснулось и вас, наши уважаемые абитуриенты.</a:t>
            </a:r>
          </a:p>
          <a:p>
            <a:r>
              <a:rPr lang="ru-RU" b="1" dirty="0"/>
              <a:t>- Повышен минимальный порог проходных баллов </a:t>
            </a:r>
          </a:p>
          <a:p>
            <a:r>
              <a:rPr lang="ru-RU" b="1" dirty="0"/>
              <a:t>-или те </a:t>
            </a:r>
            <a:r>
              <a:rPr lang="ru-RU" b="1" dirty="0" err="1"/>
              <a:t>одиннадцатиклассники</a:t>
            </a:r>
            <a:r>
              <a:rPr lang="ru-RU" b="1" dirty="0"/>
              <a:t>, кто идет на аттестат с отличием, в этом году должны будут подтвердить такой аттестат, сдав ЕГЭ на определенное кол-во баллов и только после этого став счастливым обладателем аттестата с отличием, за который при поступлении полагаются максимальные 10 баллов к вашим баллам по ЕГЭ.</a:t>
            </a:r>
          </a:p>
          <a:p>
            <a:endParaRPr lang="ru-RU" b="1" dirty="0"/>
          </a:p>
          <a:p>
            <a:r>
              <a:rPr lang="ru-RU" b="1" dirty="0"/>
              <a:t>Есть и другие способы получить дополнительные баллы, все указано на нашем сайте в правилах приема.</a:t>
            </a:r>
          </a:p>
          <a:p>
            <a:endParaRPr lang="ru-RU" b="1" baseline="0" dirty="0"/>
          </a:p>
          <a:p>
            <a:r>
              <a:rPr lang="ru-RU" b="1" baseline="0" dirty="0"/>
              <a:t> Со своей стороны я призываю участвовать в интеллектуальных соревнованиях, которые проводит </a:t>
            </a:r>
            <a:r>
              <a:rPr lang="ru-RU" b="1" baseline="0" dirty="0" err="1"/>
              <a:t>ПетрГУ</a:t>
            </a:r>
            <a:r>
              <a:rPr lang="ru-RU" b="1" baseline="0" dirty="0"/>
              <a:t>, а победители этих конкурсов имеют право на доп. баллы при поступлении к нам.</a:t>
            </a:r>
            <a:endParaRPr lang="en-US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5A83E8-89F5-408B-A7CD-F94F8EBB78B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8093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В этом году состоялась юбилейная 25 конференция, все прошло в заочном режиме, на конференцию было подано 366 работ, а победители БК имеют право на доп. баллы при поступлении.</a:t>
            </a:r>
          </a:p>
          <a:p>
            <a:r>
              <a:rPr lang="ru-RU" b="1" dirty="0"/>
              <a:t>Помимо БК у нас много других интеллектуальных конкурсов, которые проводят институты.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5A83E8-89F5-408B-A7CD-F94F8EBB78B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99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Со своей стороны я призываю участвовать в интеллектуальных соревнованиях, которые проводит </a:t>
            </a:r>
            <a:r>
              <a:rPr lang="ru-RU" b="1" dirty="0" err="1"/>
              <a:t>ПетрГУ</a:t>
            </a:r>
            <a:r>
              <a:rPr lang="ru-RU" b="1" dirty="0"/>
              <a:t>, помните,</a:t>
            </a:r>
            <a:r>
              <a:rPr lang="ru-RU" b="1" baseline="0" dirty="0"/>
              <a:t> что </a:t>
            </a:r>
            <a:r>
              <a:rPr lang="ru-RU" b="1" dirty="0"/>
              <a:t> победители этих конкурсов имеют право на доп. баллы при поступлении к нам.</a:t>
            </a:r>
          </a:p>
          <a:p>
            <a:endParaRPr lang="ru-RU" b="1" dirty="0"/>
          </a:p>
          <a:p>
            <a:r>
              <a:rPr lang="ru-RU" b="1" dirty="0"/>
              <a:t>Наши институты</a:t>
            </a:r>
            <a:r>
              <a:rPr lang="ru-RU" b="1" baseline="0" dirty="0"/>
              <a:t> проводят свои , локальные, олимпиады, их много, перечень можно увидеть на этой страничке сайта</a:t>
            </a:r>
          </a:p>
          <a:p>
            <a:r>
              <a:rPr lang="ru-RU" b="1" dirty="0"/>
              <a:t>Поэтому участвуйте, участвуйте и еще раз участвуйте в наших конкурсах</a:t>
            </a:r>
          </a:p>
          <a:p>
            <a:endParaRPr lang="ru-RU" b="1" dirty="0"/>
          </a:p>
          <a:p>
            <a:r>
              <a:rPr lang="ru-RU" b="1" dirty="0"/>
              <a:t>Я хочу порекомендовать вам интернет-олимпиаду </a:t>
            </a:r>
            <a:r>
              <a:rPr lang="ru-RU" b="1" dirty="0" err="1"/>
              <a:t>Предуниверсарий</a:t>
            </a:r>
            <a:r>
              <a:rPr lang="ru-RU" b="1" dirty="0"/>
              <a:t> </a:t>
            </a:r>
            <a:r>
              <a:rPr lang="ru-RU" b="1" dirty="0" err="1"/>
              <a:t>ПетрГУ</a:t>
            </a:r>
            <a:r>
              <a:rPr lang="ru-RU" b="1" dirty="0"/>
              <a:t>, победив  в которой результаты можно принести в любой наш институт.</a:t>
            </a:r>
          </a:p>
          <a:p>
            <a:r>
              <a:rPr lang="ru-RU" b="1" dirty="0"/>
              <a:t> Поэтому не сбрасывайте со счетов прекрасную возможность заработать</a:t>
            </a:r>
            <a:r>
              <a:rPr lang="ru-RU" b="1" baseline="0" dirty="0"/>
              <a:t> доп. баллы при поступлении в </a:t>
            </a:r>
            <a:r>
              <a:rPr lang="ru-RU" b="1" baseline="0" dirty="0" err="1"/>
              <a:t>ПетрГУ</a:t>
            </a:r>
            <a:r>
              <a:rPr lang="ru-RU" b="1" baseline="0" dirty="0"/>
              <a:t>.</a:t>
            </a:r>
          </a:p>
          <a:p>
            <a:r>
              <a:rPr lang="ru-RU" b="1" baseline="0" dirty="0"/>
              <a:t>Уважаемые родители, напоминайте об этом своим детям.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5A83E8-89F5-408B-A7CD-F94F8EBB78B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6088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79391" y="4624388"/>
            <a:ext cx="504825" cy="381000"/>
          </a:xfrm>
          <a:prstGeom prst="rect">
            <a:avLst/>
          </a:prstGeom>
          <a:solidFill>
            <a:srgbClr val="B8CDF6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1547813" y="4354117"/>
            <a:ext cx="481012" cy="363140"/>
          </a:xfrm>
          <a:prstGeom prst="rect">
            <a:avLst/>
          </a:prstGeom>
          <a:solidFill>
            <a:srgbClr val="D2D4C2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ChangeArrowheads="1"/>
          </p:cNvSpPr>
          <p:nvPr userDrawn="1"/>
        </p:nvSpPr>
        <p:spPr bwMode="auto">
          <a:xfrm>
            <a:off x="2268538" y="4731544"/>
            <a:ext cx="252412" cy="1905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 flipH="1">
            <a:off x="3" y="4030266"/>
            <a:ext cx="481013" cy="370284"/>
          </a:xfrm>
          <a:prstGeom prst="rect">
            <a:avLst/>
          </a:prstGeom>
          <a:solidFill>
            <a:srgbClr val="DFE2C4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 flipH="1">
            <a:off x="539753" y="4462463"/>
            <a:ext cx="430213" cy="323850"/>
          </a:xfrm>
          <a:prstGeom prst="rect">
            <a:avLst/>
          </a:prstGeom>
          <a:solidFill>
            <a:srgbClr val="C1BEFA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16"/>
          <p:cNvSpPr>
            <a:spLocks noChangeArrowheads="1"/>
          </p:cNvSpPr>
          <p:nvPr userDrawn="1"/>
        </p:nvSpPr>
        <p:spPr bwMode="auto">
          <a:xfrm flipH="1">
            <a:off x="900113" y="4354116"/>
            <a:ext cx="252412" cy="190500"/>
          </a:xfrm>
          <a:prstGeom prst="rect">
            <a:avLst/>
          </a:prstGeom>
          <a:solidFill>
            <a:srgbClr val="ECF11F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179388" y="3706416"/>
            <a:ext cx="252412" cy="190500"/>
          </a:xfrm>
          <a:prstGeom prst="rect">
            <a:avLst/>
          </a:prstGeom>
          <a:solidFill>
            <a:srgbClr val="9E92F8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" name="Rectangle 18"/>
          <p:cNvSpPr>
            <a:spLocks noChangeArrowheads="1"/>
          </p:cNvSpPr>
          <p:nvPr userDrawn="1"/>
        </p:nvSpPr>
        <p:spPr bwMode="auto">
          <a:xfrm flipH="1">
            <a:off x="2843213" y="4731544"/>
            <a:ext cx="252412" cy="190500"/>
          </a:xfrm>
          <a:prstGeom prst="rect">
            <a:avLst/>
          </a:prstGeom>
          <a:solidFill>
            <a:srgbClr val="DFE2C4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116013" y="4624389"/>
            <a:ext cx="481012" cy="370285"/>
          </a:xfrm>
          <a:prstGeom prst="rect">
            <a:avLst/>
          </a:prstGeom>
          <a:solidFill>
            <a:srgbClr val="B3B3E7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3" name="Picture 7" descr="лого ПетрГУ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95264"/>
            <a:ext cx="827088" cy="61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8"/>
          <p:cNvSpPr>
            <a:spLocks noChangeArrowheads="1"/>
          </p:cNvSpPr>
          <p:nvPr userDrawn="1"/>
        </p:nvSpPr>
        <p:spPr bwMode="auto">
          <a:xfrm>
            <a:off x="1258891" y="735806"/>
            <a:ext cx="687387" cy="515541"/>
          </a:xfrm>
          <a:prstGeom prst="rect">
            <a:avLst/>
          </a:prstGeom>
          <a:solidFill>
            <a:srgbClr val="D3D4E5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5" name="Rectangle 9"/>
          <p:cNvSpPr>
            <a:spLocks noChangeArrowheads="1"/>
          </p:cNvSpPr>
          <p:nvPr userDrawn="1"/>
        </p:nvSpPr>
        <p:spPr bwMode="auto">
          <a:xfrm>
            <a:off x="1514478" y="1"/>
            <a:ext cx="854075" cy="644129"/>
          </a:xfrm>
          <a:prstGeom prst="rect">
            <a:avLst/>
          </a:prstGeom>
          <a:solidFill>
            <a:srgbClr val="B8CDF6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6" name="Rectangle 12"/>
          <p:cNvSpPr>
            <a:spLocks noChangeArrowheads="1"/>
          </p:cNvSpPr>
          <p:nvPr userDrawn="1"/>
        </p:nvSpPr>
        <p:spPr bwMode="auto">
          <a:xfrm>
            <a:off x="179389" y="1168005"/>
            <a:ext cx="814387" cy="626269"/>
          </a:xfrm>
          <a:prstGeom prst="rect">
            <a:avLst/>
          </a:prstGeom>
          <a:solidFill>
            <a:srgbClr val="DFE2C4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7" name="Rectangle 13"/>
          <p:cNvSpPr>
            <a:spLocks noChangeArrowheads="1"/>
          </p:cNvSpPr>
          <p:nvPr userDrawn="1"/>
        </p:nvSpPr>
        <p:spPr bwMode="auto">
          <a:xfrm>
            <a:off x="684216" y="1707358"/>
            <a:ext cx="427037" cy="321469"/>
          </a:xfrm>
          <a:prstGeom prst="rect">
            <a:avLst/>
          </a:prstGeom>
          <a:solidFill>
            <a:srgbClr val="6C6CCE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7A74F0"/>
              </a:solidFill>
            </a:endParaRPr>
          </a:p>
        </p:txBody>
      </p:sp>
      <p:sp>
        <p:nvSpPr>
          <p:cNvPr id="18" name="Rectangle 14"/>
          <p:cNvSpPr>
            <a:spLocks noChangeArrowheads="1"/>
          </p:cNvSpPr>
          <p:nvPr userDrawn="1"/>
        </p:nvSpPr>
        <p:spPr bwMode="auto">
          <a:xfrm>
            <a:off x="0" y="1977628"/>
            <a:ext cx="812800" cy="613172"/>
          </a:xfrm>
          <a:prstGeom prst="rect">
            <a:avLst/>
          </a:prstGeom>
          <a:solidFill>
            <a:srgbClr val="C1BEFA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ChangeArrowheads="1"/>
          </p:cNvSpPr>
          <p:nvPr userDrawn="1"/>
        </p:nvSpPr>
        <p:spPr bwMode="auto">
          <a:xfrm>
            <a:off x="0" y="3219451"/>
            <a:ext cx="812800" cy="614363"/>
          </a:xfrm>
          <a:prstGeom prst="rect">
            <a:avLst/>
          </a:prstGeom>
          <a:solidFill>
            <a:srgbClr val="B8CDF6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" name="Rectangle 17"/>
          <p:cNvSpPr>
            <a:spLocks noChangeArrowheads="1"/>
          </p:cNvSpPr>
          <p:nvPr userDrawn="1"/>
        </p:nvSpPr>
        <p:spPr bwMode="auto">
          <a:xfrm>
            <a:off x="179391" y="3706417"/>
            <a:ext cx="427037" cy="322659"/>
          </a:xfrm>
          <a:prstGeom prst="rect">
            <a:avLst/>
          </a:prstGeom>
          <a:solidFill>
            <a:srgbClr val="DFE2C4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1" name="Rectangle 18"/>
          <p:cNvSpPr>
            <a:spLocks noChangeArrowheads="1"/>
          </p:cNvSpPr>
          <p:nvPr userDrawn="1"/>
        </p:nvSpPr>
        <p:spPr bwMode="auto">
          <a:xfrm>
            <a:off x="468316" y="3003947"/>
            <a:ext cx="427037" cy="322659"/>
          </a:xfrm>
          <a:prstGeom prst="rect">
            <a:avLst/>
          </a:prstGeom>
          <a:solidFill>
            <a:srgbClr val="E7EC12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2" name="Rectangle 20"/>
          <p:cNvSpPr>
            <a:spLocks noChangeArrowheads="1"/>
          </p:cNvSpPr>
          <p:nvPr userDrawn="1"/>
        </p:nvSpPr>
        <p:spPr bwMode="auto">
          <a:xfrm>
            <a:off x="179391" y="2463404"/>
            <a:ext cx="642937" cy="485775"/>
          </a:xfrm>
          <a:prstGeom prst="rect">
            <a:avLst/>
          </a:prstGeom>
          <a:solidFill>
            <a:srgbClr val="B3B3E7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3" name="Rectangle 11"/>
          <p:cNvSpPr>
            <a:spLocks noChangeArrowheads="1"/>
          </p:cNvSpPr>
          <p:nvPr userDrawn="1"/>
        </p:nvSpPr>
        <p:spPr bwMode="auto">
          <a:xfrm>
            <a:off x="1258891" y="169070"/>
            <a:ext cx="427037" cy="322660"/>
          </a:xfrm>
          <a:prstGeom prst="rect">
            <a:avLst/>
          </a:prstGeom>
          <a:solidFill>
            <a:srgbClr val="DFE2C4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4" name="Rectangle 10"/>
          <p:cNvSpPr>
            <a:spLocks noChangeArrowheads="1"/>
          </p:cNvSpPr>
          <p:nvPr userDrawn="1"/>
        </p:nvSpPr>
        <p:spPr bwMode="auto">
          <a:xfrm>
            <a:off x="2111375" y="233364"/>
            <a:ext cx="812800" cy="613172"/>
          </a:xfrm>
          <a:prstGeom prst="rect">
            <a:avLst/>
          </a:prstGeom>
          <a:solidFill>
            <a:srgbClr val="C1BEFA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25" name="Picture 3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95263"/>
            <a:ext cx="674688" cy="50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4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2891" y="1"/>
            <a:ext cx="852487" cy="64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5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" y="1977630"/>
            <a:ext cx="811213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7816" y="1329930"/>
            <a:ext cx="6910387" cy="1102519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3" y="2571750"/>
            <a:ext cx="7377113" cy="16573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262674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1215B-CDEC-447C-9374-D223E7A32F16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2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D7E16-8715-466F-BF4F-F08C6A4C3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74D01-AEFC-4182-A815-37A9230375E1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D1164-4996-4F67-AF55-90B67ED2E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6563" y="86917"/>
            <a:ext cx="2178050" cy="42052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0825" y="86917"/>
            <a:ext cx="6383338" cy="42052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8E801-305E-4D6F-BA16-68753F4767FF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42642-32B6-4AF7-B9CF-BD2D6CC0CF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79391" y="4624388"/>
            <a:ext cx="504825" cy="381000"/>
          </a:xfrm>
          <a:prstGeom prst="rect">
            <a:avLst/>
          </a:prstGeom>
          <a:solidFill>
            <a:srgbClr val="B8CDF6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1547813" y="4354117"/>
            <a:ext cx="481012" cy="363140"/>
          </a:xfrm>
          <a:prstGeom prst="rect">
            <a:avLst/>
          </a:prstGeom>
          <a:solidFill>
            <a:srgbClr val="D2D4C2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ChangeArrowheads="1"/>
          </p:cNvSpPr>
          <p:nvPr userDrawn="1"/>
        </p:nvSpPr>
        <p:spPr bwMode="auto">
          <a:xfrm>
            <a:off x="2268538" y="4731544"/>
            <a:ext cx="252412" cy="1905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 flipH="1">
            <a:off x="3" y="4030266"/>
            <a:ext cx="481013" cy="370284"/>
          </a:xfrm>
          <a:prstGeom prst="rect">
            <a:avLst/>
          </a:prstGeom>
          <a:solidFill>
            <a:srgbClr val="DFE2C4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 flipH="1">
            <a:off x="539753" y="4462463"/>
            <a:ext cx="430213" cy="323850"/>
          </a:xfrm>
          <a:prstGeom prst="rect">
            <a:avLst/>
          </a:prstGeom>
          <a:solidFill>
            <a:srgbClr val="C1BEFA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16"/>
          <p:cNvSpPr>
            <a:spLocks noChangeArrowheads="1"/>
          </p:cNvSpPr>
          <p:nvPr userDrawn="1"/>
        </p:nvSpPr>
        <p:spPr bwMode="auto">
          <a:xfrm flipH="1">
            <a:off x="900113" y="4354116"/>
            <a:ext cx="252412" cy="190500"/>
          </a:xfrm>
          <a:prstGeom prst="rect">
            <a:avLst/>
          </a:prstGeom>
          <a:solidFill>
            <a:srgbClr val="ECF11F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179388" y="3706416"/>
            <a:ext cx="252412" cy="190500"/>
          </a:xfrm>
          <a:prstGeom prst="rect">
            <a:avLst/>
          </a:prstGeom>
          <a:solidFill>
            <a:srgbClr val="9E92F8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" name="Rectangle 18"/>
          <p:cNvSpPr>
            <a:spLocks noChangeArrowheads="1"/>
          </p:cNvSpPr>
          <p:nvPr userDrawn="1"/>
        </p:nvSpPr>
        <p:spPr bwMode="auto">
          <a:xfrm flipH="1">
            <a:off x="2843213" y="4731544"/>
            <a:ext cx="252412" cy="190500"/>
          </a:xfrm>
          <a:prstGeom prst="rect">
            <a:avLst/>
          </a:prstGeom>
          <a:solidFill>
            <a:srgbClr val="DFE2C4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116013" y="4624389"/>
            <a:ext cx="481012" cy="370285"/>
          </a:xfrm>
          <a:prstGeom prst="rect">
            <a:avLst/>
          </a:prstGeom>
          <a:solidFill>
            <a:srgbClr val="B3B3E7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3" name="Picture 1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95263"/>
            <a:ext cx="674688" cy="50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276"/>
            <a:ext cx="8229600" cy="8572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200151"/>
            <a:ext cx="8229600" cy="339417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1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36D76-AA30-4AFA-9521-399A24568437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7E575-EF32-409E-9033-A3F932002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2" y="1"/>
            <a:ext cx="6935788" cy="8524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" y="1128713"/>
            <a:ext cx="4414838" cy="3636169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r>
              <a:rPr lang="ru-RU" dirty="0"/>
              <a:t>Второй уровень</a:t>
            </a:r>
          </a:p>
          <a:p>
            <a:pPr lvl="1"/>
            <a:r>
              <a:rPr lang="ru-RU" dirty="0"/>
              <a:t>Третий уровень</a:t>
            </a:r>
          </a:p>
          <a:p>
            <a:pPr lvl="2"/>
            <a:r>
              <a:rPr lang="ru-RU" dirty="0"/>
              <a:t>Четвертый уровень</a:t>
            </a:r>
          </a:p>
          <a:p>
            <a:pPr lvl="3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9166" y="1128713"/>
            <a:ext cx="4414837" cy="363616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8682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4686301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DB6AB-E9AD-4E77-B580-8104774034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4686301"/>
            <a:ext cx="2895600" cy="357188"/>
          </a:xfr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91" y="141686"/>
            <a:ext cx="674687" cy="50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91" y="141686"/>
            <a:ext cx="674687" cy="50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6" y="0"/>
            <a:ext cx="7559675" cy="681038"/>
          </a:xfrm>
        </p:spPr>
        <p:txBody>
          <a:bodyPr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3" y="951310"/>
            <a:ext cx="7993063" cy="3673078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6327A-F59B-455C-BDF9-FD7044BD8570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CCE"/>
                </a:solidFill>
              </a:defRPr>
            </a:lvl1pPr>
          </a:lstStyle>
          <a:p>
            <a:pPr>
              <a:defRPr/>
            </a:pPr>
            <a:fld id="{7FC5CC71-B509-4F60-BFD6-3C828D70F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F37D1-5234-498E-9510-80D964C320CF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69515-5F45-4CC8-A7EE-E1780F7B14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8E66B-C2B6-44E4-94F8-1614222B7615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AE954-A251-4F76-8D0A-F2077C94A9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789385"/>
            <a:ext cx="4038600" cy="37802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9313" y="789385"/>
            <a:ext cx="4038600" cy="37802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C5A1A-A016-4F4E-A5FC-951893274737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DE1F7-BC83-442D-92DD-6926C8142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3BD6E-0AC5-4315-9639-167ACDDDCBFE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236D-41BC-48E1-98AA-24EE46BA8D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6B293-CD44-4812-8C64-C2DD59C4320A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74F45-A562-4211-83FB-D667724B3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9A94A-0B42-4AAF-AE7A-C01636ED13B3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79406-83B5-4ED8-ADA3-0121CE2A95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F916D-3470-4F5D-BD29-DEE0D711881E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4319D-AD58-45F2-B1FF-AC2F6FC3C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90337-1C16-4CB1-BCD8-AEEBFA19E74F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E405F-6E48-43E2-9404-DABE178A2B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D1BAC-F406-4181-B9E1-8C049BC21A57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BC65C-8EA4-4673-B9A9-6AB5692CF6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2A070-78D8-4CBA-92A1-E2BE1A27E04A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E6B09-4E45-4EFA-BE79-7960226746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40513" y="1"/>
            <a:ext cx="2057400" cy="456961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"/>
            <a:ext cx="6019800" cy="456961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21478-B4E9-48E6-9C8A-396BA92F9539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5061-6A36-49AB-98D2-F58C02B4C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3" y="1"/>
            <a:ext cx="7561263" cy="69175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68313" y="789385"/>
            <a:ext cx="8229600" cy="378023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1EA2-3337-45D5-9752-E2505B830B8A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F1B6A-52B2-4293-A05D-AC21A4772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059582"/>
            <a:ext cx="7416824" cy="2430270"/>
          </a:xfrm>
          <a:solidFill>
            <a:srgbClr val="F6F6FC">
              <a:alpha val="74118"/>
            </a:srgb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3651870"/>
            <a:ext cx="6400800" cy="115243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33449-C306-45EA-B6EC-9326F310779C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24300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3C90F-851F-4F9D-84AE-C799EF1EFB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41F1B-3BEC-4897-95A1-5298E0594837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0" y="4839892"/>
            <a:ext cx="395288" cy="30360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D87A7-2375-49F6-A5EF-4C6588602A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EA350-E5CA-482E-BC8D-D90FC88F1503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3B197-9720-4A65-B467-5E42CCAAA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5A09D-AE1D-48EB-BC35-C87D43EA1C37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672BF-7EA6-49F8-92F4-2842838D4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3D7E7-402F-49F8-9452-FB575ACE6DBA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3F00A-F664-41D6-BC92-1724D9037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BBE8A-DE78-4EFD-AC81-33E7F5C63F81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84864-86AB-4C21-928F-4170DF8B6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B035A-DD28-41F9-BF9C-418CBF5CA0F7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E80D4-520F-4567-B3AD-39FBF46CBD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E75BF-4048-47BE-A47A-7DE1B510AA9A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108F4-2265-4C0D-8C44-85ABBEDAF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62395-20D1-41E9-8A1E-DDB7FC479905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E6671-6C6E-4871-886D-9F3A208667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1950F-3374-4C86-83E4-D584064F4519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28D2C-C83D-400C-86DF-474E61BAE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A4D01-637B-447E-AE06-83C362A1FD3B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30431-7B04-40DB-BBDD-1CD19DE6C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A714F-8AE5-4B81-B606-BD1485DFBDDE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7675" y="486965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2E3-6F85-4B5C-9FEB-DF5E15EA7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67DBE-63D8-4A10-B274-9585EDA39B2B}" type="datetime1">
              <a:rPr lang="ru-RU"/>
              <a:pPr>
                <a:defRPr/>
              </a:pPr>
              <a:t>27.03.2020</a:t>
            </a:fld>
            <a:endParaRPr lang="ru-RU" dirty="0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93C9-0EB9-4AF9-AE83-FD646CE8A4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888" y="0"/>
            <a:ext cx="7885112" cy="95131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353" y="1059658"/>
            <a:ext cx="7561263" cy="38885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BF51A-4D70-454E-BFCE-E311AC056AEA}" type="datetime1">
              <a:rPr lang="ru-RU"/>
              <a:pPr>
                <a:defRPr/>
              </a:pPr>
              <a:t>27.03.2020</a:t>
            </a:fld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4A283-3573-474E-A3A6-0E56C94E1F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0825" y="897733"/>
            <a:ext cx="42799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3125" y="897733"/>
            <a:ext cx="4281488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B8192-35D1-41BA-8FE8-9AA84E871BAB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766CD-1AD6-4D83-8596-C9275E9EC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3" y="1"/>
            <a:ext cx="7561263" cy="69175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68313" y="789385"/>
            <a:ext cx="8229600" cy="378023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1EA2-3337-45D5-9752-E2505B830B8A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F1B6A-52B2-4293-A05D-AC21A4772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102427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22"/>
          </a:xfrm>
        </p:spPr>
        <p:txBody>
          <a:bodyPr/>
          <a:lstStyle>
            <a:lvl1pPr marL="0" indent="0" algn="ctr">
              <a:buNone/>
              <a:defRPr sz="2300"/>
            </a:lvl1pPr>
            <a:lvl2pPr marL="441832" indent="0" algn="ctr">
              <a:buNone/>
              <a:defRPr sz="1900"/>
            </a:lvl2pPr>
            <a:lvl3pPr marL="883664" indent="0" algn="ctr">
              <a:buNone/>
              <a:defRPr sz="1700"/>
            </a:lvl3pPr>
            <a:lvl4pPr marL="1325496" indent="0" algn="ctr">
              <a:buNone/>
              <a:defRPr sz="1500"/>
            </a:lvl4pPr>
            <a:lvl5pPr marL="1767327" indent="0" algn="ctr">
              <a:buNone/>
              <a:defRPr sz="1500"/>
            </a:lvl5pPr>
            <a:lvl6pPr marL="2209160" indent="0" algn="ctr">
              <a:buNone/>
              <a:defRPr sz="1500"/>
            </a:lvl6pPr>
            <a:lvl7pPr marL="2650991" indent="0" algn="ctr">
              <a:buNone/>
              <a:defRPr sz="1500"/>
            </a:lvl7pPr>
            <a:lvl8pPr marL="3092823" indent="0" algn="ctr">
              <a:buNone/>
              <a:defRPr sz="1500"/>
            </a:lvl8pPr>
            <a:lvl9pPr marL="3534655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2202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2279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5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/>
                </a:solidFill>
              </a:defRPr>
            </a:lvl1pPr>
            <a:lvl2pPr marL="4418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836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254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6732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091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650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9282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5346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895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50472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6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1832" indent="0">
              <a:buNone/>
              <a:defRPr sz="1900" b="1"/>
            </a:lvl2pPr>
            <a:lvl3pPr marL="883664" indent="0">
              <a:buNone/>
              <a:defRPr sz="1700" b="1"/>
            </a:lvl3pPr>
            <a:lvl4pPr marL="1325496" indent="0">
              <a:buNone/>
              <a:defRPr sz="1500" b="1"/>
            </a:lvl4pPr>
            <a:lvl5pPr marL="1767327" indent="0">
              <a:buNone/>
              <a:defRPr sz="1500" b="1"/>
            </a:lvl5pPr>
            <a:lvl6pPr marL="2209160" indent="0">
              <a:buNone/>
              <a:defRPr sz="1500" b="1"/>
            </a:lvl6pPr>
            <a:lvl7pPr marL="2650991" indent="0">
              <a:buNone/>
              <a:defRPr sz="1500" b="1"/>
            </a:lvl7pPr>
            <a:lvl8pPr marL="3092823" indent="0">
              <a:buNone/>
              <a:defRPr sz="1500" b="1"/>
            </a:lvl8pPr>
            <a:lvl9pPr marL="3534655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4" y="1260872"/>
            <a:ext cx="3887391" cy="617934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1832" indent="0">
              <a:buNone/>
              <a:defRPr sz="1900" b="1"/>
            </a:lvl2pPr>
            <a:lvl3pPr marL="883664" indent="0">
              <a:buNone/>
              <a:defRPr sz="1700" b="1"/>
            </a:lvl3pPr>
            <a:lvl4pPr marL="1325496" indent="0">
              <a:buNone/>
              <a:defRPr sz="1500" b="1"/>
            </a:lvl4pPr>
            <a:lvl5pPr marL="1767327" indent="0">
              <a:buNone/>
              <a:defRPr sz="1500" b="1"/>
            </a:lvl5pPr>
            <a:lvl6pPr marL="2209160" indent="0">
              <a:buNone/>
              <a:defRPr sz="1500" b="1"/>
            </a:lvl6pPr>
            <a:lvl7pPr marL="2650991" indent="0">
              <a:buNone/>
              <a:defRPr sz="1500" b="1"/>
            </a:lvl7pPr>
            <a:lvl8pPr marL="3092823" indent="0">
              <a:buNone/>
              <a:defRPr sz="1500" b="1"/>
            </a:lvl8pPr>
            <a:lvl9pPr marL="3534655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4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1395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6701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0219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2"/>
            <a:ext cx="4629150" cy="365521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500"/>
            </a:lvl1pPr>
            <a:lvl2pPr marL="441832" indent="0">
              <a:buNone/>
              <a:defRPr sz="1400"/>
            </a:lvl2pPr>
            <a:lvl3pPr marL="883664" indent="0">
              <a:buNone/>
              <a:defRPr sz="1200"/>
            </a:lvl3pPr>
            <a:lvl4pPr marL="1325496" indent="0">
              <a:buNone/>
              <a:defRPr sz="1000"/>
            </a:lvl4pPr>
            <a:lvl5pPr marL="1767327" indent="0">
              <a:buNone/>
              <a:defRPr sz="1000"/>
            </a:lvl5pPr>
            <a:lvl6pPr marL="2209160" indent="0">
              <a:buNone/>
              <a:defRPr sz="1000"/>
            </a:lvl6pPr>
            <a:lvl7pPr marL="2650991" indent="0">
              <a:buNone/>
              <a:defRPr sz="1000"/>
            </a:lvl7pPr>
            <a:lvl8pPr marL="3092823" indent="0">
              <a:buNone/>
              <a:defRPr sz="1000"/>
            </a:lvl8pPr>
            <a:lvl9pPr marL="3534655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22900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2"/>
            <a:ext cx="4629150" cy="3655219"/>
          </a:xfrm>
        </p:spPr>
        <p:txBody>
          <a:bodyPr anchor="t"/>
          <a:lstStyle>
            <a:lvl1pPr marL="0" indent="0">
              <a:buNone/>
              <a:defRPr sz="3100"/>
            </a:lvl1pPr>
            <a:lvl2pPr marL="441832" indent="0">
              <a:buNone/>
              <a:defRPr sz="2700"/>
            </a:lvl2pPr>
            <a:lvl3pPr marL="883664" indent="0">
              <a:buNone/>
              <a:defRPr sz="2300"/>
            </a:lvl3pPr>
            <a:lvl4pPr marL="1325496" indent="0">
              <a:buNone/>
              <a:defRPr sz="1900"/>
            </a:lvl4pPr>
            <a:lvl5pPr marL="1767327" indent="0">
              <a:buNone/>
              <a:defRPr sz="1900"/>
            </a:lvl5pPr>
            <a:lvl6pPr marL="2209160" indent="0">
              <a:buNone/>
              <a:defRPr sz="1900"/>
            </a:lvl6pPr>
            <a:lvl7pPr marL="2650991" indent="0">
              <a:buNone/>
              <a:defRPr sz="1900"/>
            </a:lvl7pPr>
            <a:lvl8pPr marL="3092823" indent="0">
              <a:buNone/>
              <a:defRPr sz="1900"/>
            </a:lvl8pPr>
            <a:lvl9pPr marL="3534655" indent="0">
              <a:buNone/>
              <a:defRPr sz="19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500"/>
            </a:lvl1pPr>
            <a:lvl2pPr marL="441832" indent="0">
              <a:buNone/>
              <a:defRPr sz="1400"/>
            </a:lvl2pPr>
            <a:lvl3pPr marL="883664" indent="0">
              <a:buNone/>
              <a:defRPr sz="1200"/>
            </a:lvl3pPr>
            <a:lvl4pPr marL="1325496" indent="0">
              <a:buNone/>
              <a:defRPr sz="1000"/>
            </a:lvl4pPr>
            <a:lvl5pPr marL="1767327" indent="0">
              <a:buNone/>
              <a:defRPr sz="1000"/>
            </a:lvl5pPr>
            <a:lvl6pPr marL="2209160" indent="0">
              <a:buNone/>
              <a:defRPr sz="1000"/>
            </a:lvl6pPr>
            <a:lvl7pPr marL="2650991" indent="0">
              <a:buNone/>
              <a:defRPr sz="1000"/>
            </a:lvl7pPr>
            <a:lvl8pPr marL="3092823" indent="0">
              <a:buNone/>
              <a:defRPr sz="1000"/>
            </a:lvl8pPr>
            <a:lvl9pPr marL="3534655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2356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4E637-AD46-40E6-A74E-4E84A46526A3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5033E-520D-41F8-A061-D2C66FD89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42141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4" y="273845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82705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500"/>
              <a:t>Уровень текста 1</a:t>
            </a:r>
          </a:p>
          <a:p>
            <a:pPr lvl="1">
              <a:defRPr sz="1800"/>
            </a:pPr>
            <a:r>
              <a:rPr sz="1500"/>
              <a:t>Уровень текста 2</a:t>
            </a:r>
          </a:p>
          <a:p>
            <a:pPr lvl="2">
              <a:defRPr sz="1800"/>
            </a:pPr>
            <a:r>
              <a:rPr sz="1500"/>
              <a:t>Уровень текста 3</a:t>
            </a:r>
          </a:p>
          <a:p>
            <a:pPr lvl="3">
              <a:defRPr sz="1800"/>
            </a:pPr>
            <a:r>
              <a:rPr sz="1500"/>
              <a:t>Уровень текста 4</a:t>
            </a:r>
          </a:p>
          <a:p>
            <a:pPr lvl="4">
              <a:defRPr sz="1800"/>
            </a:pPr>
            <a:r>
              <a:rPr sz="1500"/>
              <a:t>Уровень текста 5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4813001"/>
            <a:ext cx="514350" cy="322325"/>
          </a:xfrm>
          <a:prstGeom prst="rect">
            <a:avLst/>
          </a:prstGeom>
          <a:ln/>
        </p:spPr>
        <p:txBody>
          <a:bodyPr lIns="62815" tIns="31408" rIns="62815" bIns="31408"/>
          <a:lstStyle>
            <a:lvl1pPr>
              <a:defRPr/>
            </a:lvl1pPr>
          </a:lstStyle>
          <a:p>
            <a:pPr>
              <a:defRPr/>
            </a:pPr>
            <a:fld id="{D6B2BF3C-3A89-482C-B756-C9D5632E1C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1954478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3" y="1"/>
            <a:ext cx="7561263" cy="69175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68313" y="789385"/>
            <a:ext cx="8229600" cy="378023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1EA2-3337-45D5-9752-E2505B830B8A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F1B6A-52B2-4293-A05D-AC21A4772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716065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91" y="141686"/>
            <a:ext cx="674687" cy="50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91" y="141686"/>
            <a:ext cx="674687" cy="50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6" y="0"/>
            <a:ext cx="7559675" cy="681038"/>
          </a:xfrm>
        </p:spPr>
        <p:txBody>
          <a:bodyPr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3" y="951310"/>
            <a:ext cx="7993063" cy="3673078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6327A-F59B-455C-BDF9-FD7044BD8570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CCE"/>
                </a:solidFill>
              </a:defRPr>
            </a:lvl1pPr>
          </a:lstStyle>
          <a:p>
            <a:pPr>
              <a:defRPr/>
            </a:pPr>
            <a:fld id="{7FC5CC71-B509-4F60-BFD6-3C828D70F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8864451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F37D1-5234-498E-9510-80D964C320CF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69515-5F45-4CC8-A7EE-E1780F7B14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4548820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8E66B-C2B6-44E4-94F8-1614222B7615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AE954-A251-4F76-8D0A-F2077C94A9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8062725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789385"/>
            <a:ext cx="4038600" cy="37802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9313" y="789385"/>
            <a:ext cx="4038600" cy="37802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C5A1A-A016-4F4E-A5FC-951893274737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DE1F7-BC83-442D-92DD-6926C81421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744663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3BD6E-0AC5-4315-9639-167ACDDDCBFE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F236D-41BC-48E1-98AA-24EE46BA8D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5722262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9A94A-0B42-4AAF-AE7A-C01636ED13B3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79406-83B5-4ED8-ADA3-0121CE2A95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074165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60734-AC57-454A-8167-1602EA010A29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81A1E-DB68-4354-AAFC-18AE6303A1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F916D-3470-4F5D-BD29-DEE0D711881E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4319D-AD58-45F2-B1FF-AC2F6FC3CB9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943660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90337-1C16-4CB1-BCD8-AEEBFA19E74F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E405F-6E48-43E2-9404-DABE178A2B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9387375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D1BAC-F406-4181-B9E1-8C049BC21A57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BC65C-8EA4-4673-B9A9-6AB5692CF6F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9217548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2A070-78D8-4CBA-92A1-E2BE1A27E04A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E6B09-4E45-4EFA-BE79-7960226746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766039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40513" y="1"/>
            <a:ext cx="2057400" cy="456961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"/>
            <a:ext cx="6019800" cy="456961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21478-B4E9-48E6-9C8A-396BA92F9539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5061-6A36-49AB-98D2-F58C02B4C5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0404935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3" y="1"/>
            <a:ext cx="7561263" cy="69175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68313" y="789385"/>
            <a:ext cx="8229600" cy="378023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1EA2-3337-45D5-9752-E2505B830B8A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F1B6A-52B2-4293-A05D-AC21A4772D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938856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047E157E-8DCB-4F70-A0AF-5EB586A91DD4}" type="datetime1">
              <a:rPr kumimoji="0" lang="ru-RU" smtClean="0">
                <a:solidFill>
                  <a:srgbClr val="FFFFFF"/>
                </a:solidFill>
              </a:rPr>
              <a:pPr algn="ctr"/>
              <a:t>27.03.2020</a:t>
            </a:fld>
            <a:endParaRPr kumimoji="0"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kumimoji="0" lang="ru-RU" smtClean="0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12736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27.03.2020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81640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F9F07-3BC7-4570-B054-79111B0A380C}" type="datetime1">
              <a:rPr lang="ru-RU" smtClean="0"/>
              <a:pPr/>
              <a:t>27.03.2020</a:t>
            </a:fld>
            <a:endParaRPr kumimoji="0"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2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93690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27.03.2020</a:t>
            </a:fld>
            <a:endParaRPr kumimoji="0"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xmlns="" val="667892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7BBE4-CF87-4A89-B70E-7364F282B410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AE4BA-5F5E-4419-B03F-30A7800BE3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27.03.2020</a:t>
            </a:fld>
            <a:endParaRPr kumimoji="0"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xmlns="" val="2858838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DB5D-B7A0-47E3-AD2D-B1A6F8614213}" type="datetime1">
              <a:rPr lang="ru-RU" smtClean="0"/>
              <a:pPr/>
              <a:t>27.03.2020</a:t>
            </a:fld>
            <a:endParaRPr kumimoji="0"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kumimoji="0" lang="ru-RU" smtClean="0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12798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27.03.2020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57487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8198-4617-485E-9585-4840B69DBBA6}" type="datetime1">
              <a:rPr lang="ru-RU" smtClean="0"/>
              <a:pPr/>
              <a:t>27.03.2020</a:t>
            </a:fld>
            <a:endParaRPr kumimoji="0"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kumimoji="0" lang="ru-RU" smtClean="0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9207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27.03.2020</a:t>
            </a:fld>
            <a:endParaRPr kumimoji="0"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28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2800"/>
          </a:p>
        </p:txBody>
      </p:sp>
    </p:spTree>
    <p:extLst>
      <p:ext uri="{BB962C8B-B14F-4D97-AF65-F5344CB8AC3E}">
        <p14:creationId xmlns:p14="http://schemas.microsoft.com/office/powerpoint/2010/main" xmlns="" val="2863621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27.03.2020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4577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27.03.2020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7765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88251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95137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474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F3B31-FA60-42D2-A476-C30F66F5EAE9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C9F0C-424D-4DE0-B65A-27F3AE3E3E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07056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72311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00592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417347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550525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08906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55950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9780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30A2D-522F-4F4A-8AD7-E285F115482F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6E1CB-8C08-4450-95D5-B3609D6FA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8888" y="86917"/>
            <a:ext cx="7427912" cy="702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897733"/>
            <a:ext cx="8713788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547E1E7-934B-422E-81E9-E2D4C0732498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2E2E8A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E73A0D3-8A0B-40F4-957F-57ACF2B61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 userDrawn="1"/>
        </p:nvSpPr>
        <p:spPr bwMode="auto">
          <a:xfrm>
            <a:off x="179391" y="4624388"/>
            <a:ext cx="504825" cy="381000"/>
          </a:xfrm>
          <a:prstGeom prst="rect">
            <a:avLst/>
          </a:prstGeom>
          <a:solidFill>
            <a:srgbClr val="B8CDF6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" name="Rectangle 10"/>
          <p:cNvSpPr>
            <a:spLocks noChangeArrowheads="1"/>
          </p:cNvSpPr>
          <p:nvPr userDrawn="1"/>
        </p:nvSpPr>
        <p:spPr bwMode="auto">
          <a:xfrm>
            <a:off x="1547813" y="4354117"/>
            <a:ext cx="481012" cy="363140"/>
          </a:xfrm>
          <a:prstGeom prst="rect">
            <a:avLst/>
          </a:prstGeom>
          <a:solidFill>
            <a:srgbClr val="D2D4C2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2" name="Rectangle 12"/>
          <p:cNvSpPr>
            <a:spLocks noChangeArrowheads="1"/>
          </p:cNvSpPr>
          <p:nvPr userDrawn="1"/>
        </p:nvSpPr>
        <p:spPr bwMode="auto">
          <a:xfrm>
            <a:off x="2268538" y="4731544"/>
            <a:ext cx="252412" cy="1905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 userDrawn="1"/>
        </p:nvSpPr>
        <p:spPr bwMode="auto">
          <a:xfrm flipH="1">
            <a:off x="3" y="4030266"/>
            <a:ext cx="481013" cy="370284"/>
          </a:xfrm>
          <a:prstGeom prst="rect">
            <a:avLst/>
          </a:prstGeom>
          <a:solidFill>
            <a:srgbClr val="DFE2C4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4" name="Rectangle 14"/>
          <p:cNvSpPr>
            <a:spLocks noChangeArrowheads="1"/>
          </p:cNvSpPr>
          <p:nvPr userDrawn="1"/>
        </p:nvSpPr>
        <p:spPr bwMode="auto">
          <a:xfrm flipH="1">
            <a:off x="539753" y="4462463"/>
            <a:ext cx="430213" cy="323850"/>
          </a:xfrm>
          <a:prstGeom prst="rect">
            <a:avLst/>
          </a:prstGeom>
          <a:solidFill>
            <a:srgbClr val="C1BEFA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6" name="Rectangle 16"/>
          <p:cNvSpPr>
            <a:spLocks noChangeArrowheads="1"/>
          </p:cNvSpPr>
          <p:nvPr userDrawn="1"/>
        </p:nvSpPr>
        <p:spPr bwMode="auto">
          <a:xfrm flipH="1">
            <a:off x="900113" y="4354116"/>
            <a:ext cx="252412" cy="190500"/>
          </a:xfrm>
          <a:prstGeom prst="rect">
            <a:avLst/>
          </a:prstGeom>
          <a:solidFill>
            <a:srgbClr val="ECF11F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7" name="Rectangle 17"/>
          <p:cNvSpPr>
            <a:spLocks noChangeArrowheads="1"/>
          </p:cNvSpPr>
          <p:nvPr userDrawn="1"/>
        </p:nvSpPr>
        <p:spPr bwMode="auto">
          <a:xfrm>
            <a:off x="179388" y="3706416"/>
            <a:ext cx="252412" cy="190500"/>
          </a:xfrm>
          <a:prstGeom prst="rect">
            <a:avLst/>
          </a:prstGeom>
          <a:solidFill>
            <a:srgbClr val="9E92F8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8" name="Rectangle 18"/>
          <p:cNvSpPr>
            <a:spLocks noChangeArrowheads="1"/>
          </p:cNvSpPr>
          <p:nvPr userDrawn="1"/>
        </p:nvSpPr>
        <p:spPr bwMode="auto">
          <a:xfrm flipH="1">
            <a:off x="2843213" y="4731544"/>
            <a:ext cx="252412" cy="190500"/>
          </a:xfrm>
          <a:prstGeom prst="rect">
            <a:avLst/>
          </a:prstGeom>
          <a:solidFill>
            <a:srgbClr val="DFE2C4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 userDrawn="1"/>
        </p:nvSpPr>
        <p:spPr bwMode="auto">
          <a:xfrm>
            <a:off x="1116013" y="4624389"/>
            <a:ext cx="481012" cy="370285"/>
          </a:xfrm>
          <a:prstGeom prst="rect">
            <a:avLst/>
          </a:prstGeom>
          <a:solidFill>
            <a:srgbClr val="B3B3E7"/>
          </a:solidFill>
          <a:ln w="9525">
            <a:noFill/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40" name="Picture 18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23850" y="195263"/>
            <a:ext cx="674688" cy="50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069" r:id="rId1"/>
    <p:sldLayoutId id="2147487046" r:id="rId2"/>
    <p:sldLayoutId id="2147487047" r:id="rId3"/>
    <p:sldLayoutId id="2147487048" r:id="rId4"/>
    <p:sldLayoutId id="2147487049" r:id="rId5"/>
    <p:sldLayoutId id="2147487050" r:id="rId6"/>
    <p:sldLayoutId id="2147487051" r:id="rId7"/>
    <p:sldLayoutId id="2147487052" r:id="rId8"/>
    <p:sldLayoutId id="2147487053" r:id="rId9"/>
    <p:sldLayoutId id="2147487054" r:id="rId10"/>
    <p:sldLayoutId id="2147487055" r:id="rId11"/>
    <p:sldLayoutId id="2147487070" r:id="rId12"/>
    <p:sldLayoutId id="2147487071" r:id="rId13"/>
    <p:sldLayoutId id="2147487072" r:id="rId14"/>
  </p:sldLayoutIdLst>
  <p:transition/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E2E8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E2E8A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E2E8A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E2E8A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E2E8A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2E2E8A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2E2E8A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2E2E8A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2E2E8A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E2E8A"/>
        </a:buClr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E2E8A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E2E8A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E2E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E2E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2E2E8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2E2E8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2E2E8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2E2E8A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3" y="1"/>
            <a:ext cx="7561263" cy="691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789385"/>
            <a:ext cx="8229600" cy="3780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64883ED-887E-46DB-9521-0C93EB7D2D47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7F59BE5-C7A6-4696-B7EA-BA8DF8AB0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2055" name="Picture 9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391" y="141686"/>
            <a:ext cx="674687" cy="50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073" r:id="rId1"/>
    <p:sldLayoutId id="2147487056" r:id="rId2"/>
    <p:sldLayoutId id="2147487057" r:id="rId3"/>
    <p:sldLayoutId id="2147487058" r:id="rId4"/>
    <p:sldLayoutId id="2147487059" r:id="rId5"/>
    <p:sldLayoutId id="2147487060" r:id="rId6"/>
    <p:sldLayoutId id="2147487061" r:id="rId7"/>
    <p:sldLayoutId id="2147487062" r:id="rId8"/>
    <p:sldLayoutId id="2147487063" r:id="rId9"/>
    <p:sldLayoutId id="2147487064" r:id="rId10"/>
    <p:sldLayoutId id="2147487065" r:id="rId11"/>
    <p:sldLayoutId id="2147487066" r:id="rId12"/>
  </p:sldLayoutIdLst>
  <p:transition/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 descr="картинки для оформления.jp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5003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68313" y="4869657"/>
            <a:ext cx="100806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1226618-64E7-47C2-91B2-EDB2D0490DE3}" type="datetime1">
              <a:rPr lang="ru-RU"/>
              <a:pPr>
                <a:defRPr/>
              </a:pPr>
              <a:t>27.03.2020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" y="4786312"/>
            <a:ext cx="468313" cy="3571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57CCA8-B25A-4EDC-93A7-F695113D8F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077" name="Заголовок 1"/>
          <p:cNvSpPr>
            <a:spLocks noGrp="1"/>
          </p:cNvSpPr>
          <p:nvPr>
            <p:ph type="title"/>
          </p:nvPr>
        </p:nvSpPr>
        <p:spPr bwMode="auto">
          <a:xfrm>
            <a:off x="1258888" y="0"/>
            <a:ext cx="7885112" cy="951310"/>
          </a:xfrm>
          <a:prstGeom prst="rect">
            <a:avLst/>
          </a:prstGeom>
          <a:solidFill>
            <a:srgbClr val="E5E5F7">
              <a:alpha val="74117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8" name="Текст 2"/>
          <p:cNvSpPr>
            <a:spLocks noGrp="1"/>
          </p:cNvSpPr>
          <p:nvPr>
            <p:ph type="body" idx="1"/>
          </p:nvPr>
        </p:nvSpPr>
        <p:spPr bwMode="auto">
          <a:xfrm>
            <a:off x="1403353" y="1059658"/>
            <a:ext cx="7561263" cy="388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3079" name="Picture 9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465536"/>
            <a:ext cx="6477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074" r:id="rId1"/>
    <p:sldLayoutId id="2147487075" r:id="rId2"/>
    <p:sldLayoutId id="2147487076" r:id="rId3"/>
    <p:sldLayoutId id="2147487077" r:id="rId4"/>
    <p:sldLayoutId id="2147487078" r:id="rId5"/>
    <p:sldLayoutId id="2147487079" r:id="rId6"/>
    <p:sldLayoutId id="2147487080" r:id="rId7"/>
    <p:sldLayoutId id="2147487081" r:id="rId8"/>
    <p:sldLayoutId id="2147487082" r:id="rId9"/>
    <p:sldLayoutId id="2147487083" r:id="rId10"/>
    <p:sldLayoutId id="2147487084" r:id="rId11"/>
    <p:sldLayoutId id="2147487067" r:id="rId12"/>
    <p:sldLayoutId id="2147487068" r:id="rId13"/>
    <p:sldLayoutId id="2147487113" r:id="rId14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66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80165" tIns="40083" rIns="80165" bIns="40083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80165" tIns="40083" rIns="80165" bIns="4008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80165" tIns="40083" rIns="80165" bIns="4008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01654" fontAlgn="auto">
              <a:spcBef>
                <a:spcPts val="0"/>
              </a:spcBef>
              <a:spcAft>
                <a:spcPts val="0"/>
              </a:spcAft>
            </a:pPr>
            <a:fld id="{56118B03-C027-44E3-A774-CDB4B29E6F7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801654" fontAlgn="auto">
                <a:spcBef>
                  <a:spcPts val="0"/>
                </a:spcBef>
                <a:spcAft>
                  <a:spcPts val="0"/>
                </a:spcAft>
              </a:pPr>
              <a:t>27.03.2020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80165" tIns="40083" rIns="80165" bIns="4008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01654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80165" tIns="40083" rIns="80165" bIns="4008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01654" fontAlgn="auto">
              <a:spcBef>
                <a:spcPts val="0"/>
              </a:spcBef>
              <a:spcAft>
                <a:spcPts val="0"/>
              </a:spcAft>
            </a:pPr>
            <a:fld id="{3AFF8ADD-AFFB-4260-8F65-54B493BD732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80165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82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087" r:id="rId1"/>
    <p:sldLayoutId id="2147487088" r:id="rId2"/>
    <p:sldLayoutId id="2147487089" r:id="rId3"/>
    <p:sldLayoutId id="2147487090" r:id="rId4"/>
    <p:sldLayoutId id="2147487091" r:id="rId5"/>
    <p:sldLayoutId id="2147487092" r:id="rId6"/>
    <p:sldLayoutId id="2147487093" r:id="rId7"/>
    <p:sldLayoutId id="2147487094" r:id="rId8"/>
    <p:sldLayoutId id="2147487095" r:id="rId9"/>
    <p:sldLayoutId id="2147487096" r:id="rId10"/>
    <p:sldLayoutId id="2147487097" r:id="rId11"/>
    <p:sldLayoutId id="2147487098" r:id="rId12"/>
    <p:sldLayoutId id="2147487099" r:id="rId13"/>
  </p:sldLayoutIdLst>
  <p:txStyles>
    <p:titleStyle>
      <a:lvl1pPr algn="l" defTabSz="883664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0916" indent="-220916" algn="l" defTabSz="883664" rtl="0" eaLnBrk="1" latinLnBrk="0" hangingPunct="1">
        <a:lnSpc>
          <a:spcPct val="90000"/>
        </a:lnSpc>
        <a:spcBef>
          <a:spcPts val="966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62748" indent="-220916" algn="l" defTabSz="883664" rtl="0" eaLnBrk="1" latinLnBrk="0" hangingPunct="1">
        <a:lnSpc>
          <a:spcPct val="90000"/>
        </a:lnSpc>
        <a:spcBef>
          <a:spcPts val="483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580" indent="-220916" algn="l" defTabSz="883664" rtl="0" eaLnBrk="1" latinLnBrk="0" hangingPunct="1">
        <a:lnSpc>
          <a:spcPct val="90000"/>
        </a:lnSpc>
        <a:spcBef>
          <a:spcPts val="48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46411" indent="-220916" algn="l" defTabSz="883664" rtl="0" eaLnBrk="1" latinLnBrk="0" hangingPunct="1">
        <a:lnSpc>
          <a:spcPct val="90000"/>
        </a:lnSpc>
        <a:spcBef>
          <a:spcPts val="483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88243" indent="-220916" algn="l" defTabSz="883664" rtl="0" eaLnBrk="1" latinLnBrk="0" hangingPunct="1">
        <a:lnSpc>
          <a:spcPct val="90000"/>
        </a:lnSpc>
        <a:spcBef>
          <a:spcPts val="483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430076" indent="-220916" algn="l" defTabSz="883664" rtl="0" eaLnBrk="1" latinLnBrk="0" hangingPunct="1">
        <a:lnSpc>
          <a:spcPct val="90000"/>
        </a:lnSpc>
        <a:spcBef>
          <a:spcPts val="483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907" indent="-220916" algn="l" defTabSz="883664" rtl="0" eaLnBrk="1" latinLnBrk="0" hangingPunct="1">
        <a:lnSpc>
          <a:spcPct val="90000"/>
        </a:lnSpc>
        <a:spcBef>
          <a:spcPts val="483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313739" indent="-220916" algn="l" defTabSz="883664" rtl="0" eaLnBrk="1" latinLnBrk="0" hangingPunct="1">
        <a:lnSpc>
          <a:spcPct val="90000"/>
        </a:lnSpc>
        <a:spcBef>
          <a:spcPts val="483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5571" indent="-220916" algn="l" defTabSz="883664" rtl="0" eaLnBrk="1" latinLnBrk="0" hangingPunct="1">
        <a:lnSpc>
          <a:spcPct val="90000"/>
        </a:lnSpc>
        <a:spcBef>
          <a:spcPts val="483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366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41832" algn="l" defTabSz="88366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83664" algn="l" defTabSz="88366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496" algn="l" defTabSz="88366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67327" algn="l" defTabSz="88366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09160" algn="l" defTabSz="88366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50991" algn="l" defTabSz="88366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92823" algn="l" defTabSz="88366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34655" algn="l" defTabSz="88366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3" y="1"/>
            <a:ext cx="7561263" cy="691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789385"/>
            <a:ext cx="8229600" cy="3780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64883ED-887E-46DB-9521-0C93EB7D2D47}" type="datetime1">
              <a:rPr lang="ru-RU">
                <a:solidFill>
                  <a:srgbClr val="000000"/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7F59BE5-C7A6-4696-B7EA-BA8DF8AB01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2055" name="Picture 9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391" y="141686"/>
            <a:ext cx="674687" cy="50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0584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01" r:id="rId1"/>
    <p:sldLayoutId id="2147487102" r:id="rId2"/>
    <p:sldLayoutId id="2147487103" r:id="rId3"/>
    <p:sldLayoutId id="2147487104" r:id="rId4"/>
    <p:sldLayoutId id="2147487105" r:id="rId5"/>
    <p:sldLayoutId id="2147487106" r:id="rId6"/>
    <p:sldLayoutId id="2147487107" r:id="rId7"/>
    <p:sldLayoutId id="2147487108" r:id="rId8"/>
    <p:sldLayoutId id="2147487109" r:id="rId9"/>
    <p:sldLayoutId id="2147487110" r:id="rId10"/>
    <p:sldLayoutId id="2147487111" r:id="rId11"/>
    <p:sldLayoutId id="2147487112" r:id="rId12"/>
  </p:sldLayoutIdLst>
  <p:transition/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262674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06EA6-EFEA-4C30-9264-4F9291A5780D}" type="datetime1">
              <a:rPr lang="ru-RU" smtClean="0"/>
              <a:pPr/>
              <a:t>27.03.2020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59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15" r:id="rId1"/>
    <p:sldLayoutId id="2147487116" r:id="rId2"/>
    <p:sldLayoutId id="2147487117" r:id="rId3"/>
    <p:sldLayoutId id="2147487118" r:id="rId4"/>
    <p:sldLayoutId id="2147487119" r:id="rId5"/>
    <p:sldLayoutId id="2147487120" r:id="rId6"/>
    <p:sldLayoutId id="2147487121" r:id="rId7"/>
    <p:sldLayoutId id="2147487122" r:id="rId8"/>
    <p:sldLayoutId id="2147487123" r:id="rId9"/>
    <p:sldLayoutId id="2147487124" r:id="rId10"/>
    <p:sldLayoutId id="214748712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lum bright="6000"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0622F-3C44-4F46-9FB7-D185D15DA3E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612FD-C859-482F-8A0A-9708E699D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701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27" r:id="rId1"/>
    <p:sldLayoutId id="2147487128" r:id="rId2"/>
    <p:sldLayoutId id="2147487129" r:id="rId3"/>
    <p:sldLayoutId id="2147487130" r:id="rId4"/>
    <p:sldLayoutId id="2147487131" r:id="rId5"/>
    <p:sldLayoutId id="2147487132" r:id="rId6"/>
    <p:sldLayoutId id="2147487133" r:id="rId7"/>
    <p:sldLayoutId id="2147487134" r:id="rId8"/>
    <p:sldLayoutId id="2147487135" r:id="rId9"/>
    <p:sldLayoutId id="2147487136" r:id="rId10"/>
    <p:sldLayoutId id="214748713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bit@petrsu.ru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etrsu.ru/page/students/stipend/informstipend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7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petrsu.karelia.ru/files/2009/09/p2186_2b.j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0.jpeg"/><Relationship Id="rId5" Type="http://schemas.openxmlformats.org/officeDocument/2006/relationships/image" Target="../media/image11.jpeg"/><Relationship Id="rId10" Type="http://schemas.openxmlformats.org/officeDocument/2006/relationships/image" Target="../media/image24.pn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9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0.jpeg"/><Relationship Id="rId5" Type="http://schemas.openxmlformats.org/officeDocument/2006/relationships/image" Target="../media/image11.jpeg"/><Relationship Id="rId10" Type="http://schemas.openxmlformats.org/officeDocument/2006/relationships/image" Target="../media/image24.png"/><Relationship Id="rId4" Type="http://schemas.openxmlformats.org/officeDocument/2006/relationships/image" Target="../media/image19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0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file-server\Для обмена\Ширяева Ольга\рабочая папка\клип арт\фон\Blue-polygonal-backgroun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67" b="18407"/>
          <a:stretch/>
        </p:blipFill>
        <p:spPr bwMode="auto">
          <a:xfrm>
            <a:off x="0" y="-365435"/>
            <a:ext cx="9144000" cy="550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2"/>
          <p:cNvSpPr/>
          <p:nvPr/>
        </p:nvSpPr>
        <p:spPr>
          <a:xfrm>
            <a:off x="211070" y="4468680"/>
            <a:ext cx="4338637" cy="664054"/>
          </a:xfrm>
          <a:custGeom>
            <a:avLst/>
            <a:gdLst>
              <a:gd name="connsiteX0" fmla="*/ 0 w 10691813"/>
              <a:gd name="connsiteY0" fmla="*/ 0 h 975995"/>
              <a:gd name="connsiteX1" fmla="*/ 10691813 w 10691813"/>
              <a:gd name="connsiteY1" fmla="*/ 0 h 975995"/>
              <a:gd name="connsiteX2" fmla="*/ 10691813 w 10691813"/>
              <a:gd name="connsiteY2" fmla="*/ 975995 h 975995"/>
              <a:gd name="connsiteX3" fmla="*/ 0 w 10691813"/>
              <a:gd name="connsiteY3" fmla="*/ 975995 h 975995"/>
              <a:gd name="connsiteX4" fmla="*/ 0 w 10691813"/>
              <a:gd name="connsiteY4" fmla="*/ 0 h 975995"/>
              <a:gd name="connsiteX0" fmla="*/ 692332 w 10691813"/>
              <a:gd name="connsiteY0" fmla="*/ 13062 h 975995"/>
              <a:gd name="connsiteX1" fmla="*/ 10691813 w 10691813"/>
              <a:gd name="connsiteY1" fmla="*/ 0 h 975995"/>
              <a:gd name="connsiteX2" fmla="*/ 10691813 w 10691813"/>
              <a:gd name="connsiteY2" fmla="*/ 975995 h 975995"/>
              <a:gd name="connsiteX3" fmla="*/ 0 w 10691813"/>
              <a:gd name="connsiteY3" fmla="*/ 975995 h 975995"/>
              <a:gd name="connsiteX4" fmla="*/ 692332 w 10691813"/>
              <a:gd name="connsiteY4" fmla="*/ 13062 h 975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91813" h="975995">
                <a:moveTo>
                  <a:pt x="692332" y="13062"/>
                </a:moveTo>
                <a:lnTo>
                  <a:pt x="10691813" y="0"/>
                </a:lnTo>
                <a:lnTo>
                  <a:pt x="10691813" y="975995"/>
                </a:lnTo>
                <a:lnTo>
                  <a:pt x="0" y="975995"/>
                </a:lnTo>
                <a:lnTo>
                  <a:pt x="692332" y="13062"/>
                </a:lnTo>
                <a:close/>
              </a:path>
            </a:pathLst>
          </a:custGeom>
          <a:solidFill>
            <a:srgbClr val="298F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106" y="4497797"/>
            <a:ext cx="4320480" cy="634937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УЧИСЬ В </a:t>
            </a:r>
            <a:r>
              <a:rPr lang="ru-RU" b="1" dirty="0" err="1">
                <a:solidFill>
                  <a:prstClr val="white"/>
                </a:solidFill>
                <a:latin typeface="Century Gothic" panose="020B0502020202020204" pitchFamily="34" charset="0"/>
              </a:rPr>
              <a:t>ПетрГУ</a:t>
            </a: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  - </a:t>
            </a:r>
            <a:b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</a:b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РАБОТАЙ НА СЕВЕРЕ!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7" y="87476"/>
            <a:ext cx="8079575" cy="89258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262" y="169384"/>
            <a:ext cx="64806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00" t="-728" r="4001" b="6554"/>
          <a:stretch/>
        </p:blipFill>
        <p:spPr>
          <a:xfrm>
            <a:off x="4872916" y="709978"/>
            <a:ext cx="2958817" cy="2624386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6162" y="220803"/>
            <a:ext cx="1200159" cy="972108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5368" y="2427734"/>
            <a:ext cx="1283428" cy="1099158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6242" y="1275606"/>
            <a:ext cx="1164395" cy="1026114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3214534"/>
            <a:ext cx="1265520" cy="1071843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3920" y="3170762"/>
            <a:ext cx="1162946" cy="111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7507" y="1152661"/>
            <a:ext cx="4672174" cy="2838177"/>
          </a:xfrm>
          <a:prstGeom prst="rect">
            <a:avLst/>
          </a:prstGeom>
        </p:spPr>
        <p:txBody>
          <a:bodyPr vert="horz" lIns="118826" tIns="59413" rIns="118826" bIns="59413" rtlCol="0" anchor="ctr">
            <a:normAutofit fontScale="60000" lnSpcReduction="20000"/>
          </a:bodyPr>
          <a:lstStyle>
            <a:lvl1pPr algn="ctr" defTabSz="1188263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4400" b="1" dirty="0">
                <a:solidFill>
                  <a:srgbClr val="0000FF"/>
                </a:solidFill>
                <a:latin typeface="Calibri Light" panose="020F0302020204030204" pitchFamily="34" charset="0"/>
              </a:rPr>
              <a:t>ПЕТРОЗАВОДСКИЙ ГОСУДАРСТВЕННЫЙ УНИВЕРСИТЕТ </a:t>
            </a:r>
          </a:p>
          <a:p>
            <a:pPr>
              <a:lnSpc>
                <a:spcPct val="120000"/>
              </a:lnSpc>
            </a:pPr>
            <a:r>
              <a:rPr lang="ru-RU" sz="4400" b="1" dirty="0">
                <a:solidFill>
                  <a:srgbClr val="0000FF"/>
                </a:solidFill>
                <a:latin typeface="Calibri Light" panose="020F0302020204030204" pitchFamily="34" charset="0"/>
              </a:rPr>
              <a:t>– </a:t>
            </a:r>
            <a:br>
              <a:rPr lang="ru-RU" sz="4400" b="1" dirty="0">
                <a:solidFill>
                  <a:srgbClr val="0000FF"/>
                </a:solidFill>
                <a:latin typeface="Calibri Light" panose="020F0302020204030204" pitchFamily="34" charset="0"/>
              </a:rPr>
            </a:br>
            <a:r>
              <a:rPr lang="ru-RU" sz="4400" b="1" dirty="0">
                <a:solidFill>
                  <a:srgbClr val="0000FF"/>
                </a:solidFill>
                <a:latin typeface="Calibri Light" panose="020F0302020204030204" pitchFamily="34" charset="0"/>
              </a:rPr>
              <a:t>ОПОРНЫЙ ВУЗ РЕСПУБЛИКИ КАРЕЛИЯ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7476"/>
            <a:ext cx="990440" cy="742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6980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0457"/>
            <a:ext cx="6984776" cy="69175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Военная кафедра (военный учебный центр) в ПетрГУ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60"/>
            <a:ext cx="64806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AutoShape 2" descr="https://petrsu.ru/files/ngallery/2019/2/8/f_1549608966_613143/big/5c5d28523a92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331" y="1203598"/>
            <a:ext cx="4053227" cy="3039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56206"/>
            <a:ext cx="2875647" cy="1915544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6" descr="https://petrsu.ru/files/nphotos/2019/3/15/5c8b90b14d3e1_972489_medium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9747" y="2931790"/>
            <a:ext cx="2690250" cy="1792047"/>
          </a:xfrm>
          <a:prstGeom prst="rect">
            <a:avLst/>
          </a:prstGeom>
          <a:noFill/>
          <a:ln>
            <a:noFill/>
          </a:ln>
          <a:effectLst>
            <a:softEdge rad="1778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0669826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Векслер\буклеты\Буклеты ПетрГУ\Обновленные буклеты\для презентации\полос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-142894"/>
            <a:ext cx="7215238" cy="1357322"/>
          </a:xfrm>
          <a:prstGeom prst="rect">
            <a:avLst/>
          </a:prstGeom>
          <a:noFill/>
        </p:spPr>
      </p:pic>
      <p:sp>
        <p:nvSpPr>
          <p:cNvPr id="59" name="TextBox 58"/>
          <p:cNvSpPr txBox="1"/>
          <p:nvPr/>
        </p:nvSpPr>
        <p:spPr>
          <a:xfrm>
            <a:off x="-1000164" y="114299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E6EB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E6EB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14252"/>
            <a:ext cx="3549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План приема в ПетрГУ в 2020 году</a:t>
            </a: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539552" y="1327656"/>
            <a:ext cx="8064897" cy="3332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Очное обучение  - 72 направления и профиля </a:t>
            </a:r>
            <a:r>
              <a:rPr lang="ru-RU" sz="1800" dirty="0" err="1"/>
              <a:t>бакалавриата</a:t>
            </a:r>
            <a:r>
              <a:rPr lang="ru-RU" sz="1800" dirty="0"/>
              <a:t> и </a:t>
            </a:r>
            <a:r>
              <a:rPr lang="ru-RU" sz="1800" dirty="0" err="1"/>
              <a:t>специалитета</a:t>
            </a:r>
            <a:r>
              <a:rPr lang="ru-RU" sz="1800" dirty="0"/>
              <a:t> </a:t>
            </a:r>
            <a:endParaRPr lang="en-US" sz="1800" dirty="0"/>
          </a:p>
          <a:p>
            <a:pPr marL="1793875" indent="0">
              <a:buNone/>
            </a:pPr>
            <a:r>
              <a:rPr lang="ru-RU" sz="1800" dirty="0"/>
              <a:t>в 11 образовательных институтах</a:t>
            </a:r>
          </a:p>
          <a:p>
            <a:pPr marL="0" indent="0">
              <a:buNone/>
            </a:pPr>
            <a:r>
              <a:rPr lang="ru-RU" sz="1800" dirty="0"/>
              <a:t>Заочное обучение - 19 направлений </a:t>
            </a:r>
            <a:r>
              <a:rPr lang="ru-RU" sz="1800" dirty="0" err="1"/>
              <a:t>бакалавриата</a:t>
            </a:r>
            <a:r>
              <a:rPr lang="ru-RU" sz="1800" dirty="0"/>
              <a:t> и </a:t>
            </a:r>
            <a:r>
              <a:rPr lang="ru-RU" sz="1800" dirty="0" err="1"/>
              <a:t>специалитета</a:t>
            </a:r>
            <a:r>
              <a:rPr lang="ru-RU" sz="1800" dirty="0"/>
              <a:t> </a:t>
            </a:r>
          </a:p>
          <a:p>
            <a:pPr marL="0" indent="1793875">
              <a:buNone/>
            </a:pPr>
            <a:r>
              <a:rPr lang="ru-RU" sz="1800" dirty="0"/>
              <a:t>в 6 образовательных институтах</a:t>
            </a:r>
          </a:p>
          <a:p>
            <a:pPr marL="0" indent="0">
              <a:buNone/>
            </a:pPr>
            <a:r>
              <a:rPr lang="ru-RU" sz="1800" dirty="0"/>
              <a:t>Магистратура – 24 программы в 8 образовательных институтах 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Бюджет (1434 бюджетных мест):</a:t>
            </a:r>
          </a:p>
          <a:p>
            <a:pPr marL="0" indent="0">
              <a:buNone/>
            </a:pPr>
            <a:r>
              <a:rPr lang="ru-RU" sz="1800" u="sng" dirty="0" err="1"/>
              <a:t>бакалавриат</a:t>
            </a:r>
            <a:r>
              <a:rPr lang="ru-RU" sz="1800" dirty="0"/>
              <a:t> (очное 1062 места, заочное 95 мест)</a:t>
            </a:r>
          </a:p>
          <a:p>
            <a:pPr marL="0" indent="0">
              <a:buNone/>
            </a:pPr>
            <a:r>
              <a:rPr lang="ru-RU" sz="1800" u="sng" dirty="0" err="1"/>
              <a:t>специалитет</a:t>
            </a:r>
            <a:r>
              <a:rPr lang="ru-RU" sz="1800" dirty="0"/>
              <a:t> (очное 207 мест)</a:t>
            </a:r>
          </a:p>
          <a:p>
            <a:pPr marL="0" indent="0">
              <a:buNone/>
            </a:pPr>
            <a:r>
              <a:rPr lang="ru-RU" sz="1800" u="sng" dirty="0"/>
              <a:t>магистратура</a:t>
            </a:r>
            <a:r>
              <a:rPr lang="ru-RU" sz="1800" dirty="0"/>
              <a:t> (очное 165 мест, заочное 11 мест).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Векслер\буклеты\Буклеты ПетрГУ\Обновленные буклеты\для презентации\полос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-142894"/>
            <a:ext cx="7215238" cy="135732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14348" y="345030"/>
            <a:ext cx="4971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Вступительные испытания, минимальные баллы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-1000164" y="114299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E6EB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E6EB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909757"/>
            <a:ext cx="62646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ЕГЭ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чем больше, тем лучше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Вступительные испытания вуза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имеют право сдавать только те граждане, у которых есть СПО, ВО, или они являются инвалидами или иностранными гражданами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Минимальные баллы, установленные вузом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Минимальный балл должен быть преодолен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каждому предмету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2134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Векслер\буклеты\Буклеты ПетрГУ\Обновленные буклеты\для презентации\полос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-142894"/>
            <a:ext cx="7215238" cy="135732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14348" y="345030"/>
            <a:ext cx="432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Основные даты приемной кампании 2020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-1000164" y="114299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E6EB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E6EB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987574"/>
            <a:ext cx="770485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Очное обучение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 июня – начало приема документов (главный корпус)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 июля, 10 июля, 26 июля – даты завершения приема документов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 июля, 3 августа, 8 августа – издание приказов о зачислении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Конец августа – заселение в общежитие (для иногородних)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сентября – начало занятий</a:t>
            </a:r>
          </a:p>
        </p:txBody>
      </p:sp>
    </p:spTree>
    <p:extLst>
      <p:ext uri="{BB962C8B-B14F-4D97-AF65-F5344CB8AC3E}">
        <p14:creationId xmlns:p14="http://schemas.microsoft.com/office/powerpoint/2010/main" xmlns="" val="3332087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Векслер\буклеты\Буклеты ПетрГУ\Обновленные буклеты\для презентации\полос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-142894"/>
            <a:ext cx="7215238" cy="135732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14348" y="345030"/>
            <a:ext cx="3033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Способы подачи документов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-1000164" y="114299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4E6EB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E6EB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43556"/>
            <a:ext cx="62646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Лично поступающим по адресу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г.Петрозаводск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пр. Ленина, 33, главный корпус. Секретариат приемной комиссии – 127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каб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Телефон (8142)711030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По почте по адресу 185910,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г.Петрозаводск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пр. Ленина, 33, приемная комиссия (обязательно проверить доставку на сайте)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По электронной почте на адрес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abit@petrsu.ru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(тема письма «Заявление о приеме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ваша фамилия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»). Инструкция на сайте.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Через доверенное лицо (по нотариально заверенной доверенности)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Через «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Личный кабинет абитуриента ПетрГУ»</a:t>
            </a:r>
          </a:p>
        </p:txBody>
      </p:sp>
    </p:spTree>
    <p:extLst>
      <p:ext uri="{BB962C8B-B14F-4D97-AF65-F5344CB8AC3E}">
        <p14:creationId xmlns:p14="http://schemas.microsoft.com/office/powerpoint/2010/main" xmlns="" val="494995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Векслер\буклеты\Буклеты ПетрГУ\Обновленные буклеты\для презентации\полос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-142894"/>
            <a:ext cx="7215238" cy="135732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14348" y="345030"/>
            <a:ext cx="332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Особые права при приеме в вуз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-1000164" y="114299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4E6EB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E6EB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1898" y="987574"/>
            <a:ext cx="62303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 вступительных испытаний: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победители при призеры заключительного этапа Всероссийской олимпиады школьников;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чемпионы и призеры Олимпийских игр,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Паралимпийских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Сурдлимпийских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игр, чемпионы мира и Европы и др. (на направления в области физической культуры и спорта)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Право на прием в пределах особой квоты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(10 % от бюджетных мест)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дети-инвалиды, инвалиды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II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группы, инвалиды с детства, инвалиды вследствие военной травмы или заболевания, полученных в период прохождения военной службы;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дети-сироты и дети, оставшиеся без попечения родителей (до 23  лет);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ветераны боевых действий.</a:t>
            </a:r>
          </a:p>
        </p:txBody>
      </p:sp>
    </p:spTree>
    <p:extLst>
      <p:ext uri="{BB962C8B-B14F-4D97-AF65-F5344CB8AC3E}">
        <p14:creationId xmlns:p14="http://schemas.microsoft.com/office/powerpoint/2010/main" xmlns="" val="1364943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Векслер\буклеты\Буклеты ПетрГУ\Обновленные буклеты\для презентации\полос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80272" y="-148965"/>
            <a:ext cx="7215238" cy="135732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14348" y="345030"/>
            <a:ext cx="3954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Преимущественное право зачисления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-1000164" y="114299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4E6EB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E6EB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29762"/>
            <a:ext cx="66967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(п.2.3.Правил приема в ПетрГУ)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1) дети-сироты и дети, оставшиеся без попечения родителей, а также лица из числа детей-сирот и детей, оставшихся без попечения родителей;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2) дети-инвалиды, инвалиды I и II групп;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3) граждане в возрасте до двадцати лет, имеющие только одного родителя - инвалида I группы, если среднедушевой доход семьи ниже величины прожиточного минимума, установленного в субъекте Российской Федерации по месту жительства указанных граждан;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4) граждане, которые подверглись воздействию радиации вследствие катастрофы на Чернобыльской АЭС и на которых распространяется действие Закона Российской Федерации от 15 мая 1991 г. N 1244-1 "О социальной защите граждан, подвергшихся воздействию радиации вследствие катастрофы на Чернобыльской АЭС";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5) дети военнослужащих, погибших при исполнении ими обязанностей военной службы или умерших вследствие увечья (ранения, травмы, контузии) либо заболеваний, полученных ими при исполнении обязанностей военной службы, в том числе при участии в проведении контртеррористических операций и (или) иных мероприятий по борьбе с терроризмом;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6) дети умерших (погибших) Героев Советского Союза, Героев Российской Федерации и полных кавалеров ордена Славы;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7) дети сотрудников органов внутренних дел, Федеральной службы войск национальной гвардии Российской Федерации, учреждений и органов уголовно-исполнительной системы, федеральной противопожарной службы Государственной противопожарной службы, органов по контролю за оборотом наркотических средств и психотропных веществ, таможенных органов, Следственного комитета Российской Федерации, погибших (умерших) вследствие увечья или иного повреждения здоровья, полученных ими в связи с выполнением служебных обязанностей, либо вследствие заболевания, полученного ими в период прохождения службы в указанных учреждениях и органах, и дети, находившиеся на их иждивении;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8) дети прокурорских работников, погибших (умерших) вследствие увечья или иного повреждения здоровья, полученных ими в период прохождения службы в органах прокуратуры либо после увольнения вследствие причинения вреда здоровью в связи с их служебной деятельностью;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2548915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Векслер\буклеты\Буклеты ПетрГУ\Обновленные буклеты\для презентации\полос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-142894"/>
            <a:ext cx="7215238" cy="1357322"/>
          </a:xfrm>
          <a:prstGeom prst="rect">
            <a:avLst/>
          </a:prstGeom>
          <a:noFill/>
        </p:spPr>
      </p:pic>
      <p:sp>
        <p:nvSpPr>
          <p:cNvPr id="59" name="TextBox 58"/>
          <p:cNvSpPr txBox="1"/>
          <p:nvPr/>
        </p:nvSpPr>
        <p:spPr>
          <a:xfrm>
            <a:off x="-1000164" y="114299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E6EB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E6EB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14252"/>
            <a:ext cx="3091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Прием на целевое обучение</a:t>
            </a: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539553" y="915566"/>
            <a:ext cx="6552728" cy="374441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1800" dirty="0"/>
              <a:t>Договор о целевом обучении заключается между абитуриентом и заказчиком.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/>
              <a:t>Право на прием на целевое обучение за счет федерального, регионального и местного бюджета имеют граждане, заключившие договор о целевом обучении с заказчиком, указанным в п.5 статьи 3  ФЗ№337 от 03.08.2018 г. «О внесении изменений в отдельные законодательные акты Российской Федерации в части совершенствования целевого обучения».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/>
              <a:t>Сторонами договора могут быть также работодатель и вуз.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/>
              <a:t>Положение о целевом обучении и типовая форма договора утверждены Постановлением Правительства РФ от 21.03.2019 N 302 </a:t>
            </a:r>
          </a:p>
          <a:p>
            <a:endParaRPr lang="ru-RU" sz="1800" dirty="0"/>
          </a:p>
          <a:p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95819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0475"/>
            <a:ext cx="8151395" cy="51435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Учёт индивидуальных достижений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948" y="712871"/>
            <a:ext cx="8527381" cy="4205037"/>
          </a:xfrm>
        </p:spPr>
        <p:txBody>
          <a:bodyPr>
            <a:normAutofit/>
          </a:bodyPr>
          <a:lstStyle/>
          <a:p>
            <a:pPr marL="257175" indent="-257175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1614A9"/>
                </a:solidFill>
              </a:rPr>
              <a:t>Наличие аттестата </a:t>
            </a:r>
            <a:r>
              <a:rPr lang="ru-RU" sz="1400" b="1" dirty="0">
                <a:solidFill>
                  <a:srgbClr val="1614A9"/>
                </a:solidFill>
              </a:rPr>
              <a:t>с отличием - 10 баллов </a:t>
            </a:r>
            <a:r>
              <a:rPr lang="ru-RU" sz="1400" dirty="0">
                <a:solidFill>
                  <a:srgbClr val="1614A9"/>
                </a:solidFill>
              </a:rPr>
              <a:t>(или аттестата о среднем (полном) общем образовании для награжденных золотой медалью, или аттестата о среднем (полном) общем образовании для награжденных серебряной медалью)</a:t>
            </a:r>
          </a:p>
          <a:p>
            <a:pPr marL="257175" indent="-257175" algn="just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1614A9"/>
                </a:solidFill>
              </a:rPr>
              <a:t>Комплекс </a:t>
            </a:r>
            <a:r>
              <a:rPr lang="ru-RU" sz="1400" b="1" dirty="0">
                <a:solidFill>
                  <a:srgbClr val="1614A9"/>
                </a:solidFill>
              </a:rPr>
              <a:t>"Готов к труду и обороне"– 3 балла </a:t>
            </a:r>
            <a:r>
              <a:rPr lang="ru-RU" sz="1400" dirty="0">
                <a:solidFill>
                  <a:srgbClr val="1614A9"/>
                </a:solidFill>
              </a:rPr>
              <a:t>при поступлении на обучение по специальностям и направлениям подготовки, не относящимся к специальностям и направлениям подготовки в области физической культуры и спорта</a:t>
            </a:r>
          </a:p>
          <a:p>
            <a:pPr marL="257175" indent="-257175" algn="just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1614A9"/>
                </a:solidFill>
              </a:rPr>
              <a:t>Наличие </a:t>
            </a:r>
            <a:r>
              <a:rPr lang="ru-RU" sz="1400" b="1" dirty="0">
                <a:solidFill>
                  <a:srgbClr val="1614A9"/>
                </a:solidFill>
              </a:rPr>
              <a:t>дипломов победителей и призёров 3-го (регионального) этапа Всероссийской олимпиады школьников 2018/2019 и 2019/2020 </a:t>
            </a:r>
            <a:r>
              <a:rPr lang="ru-RU" sz="1400" dirty="0">
                <a:solidFill>
                  <a:srgbClr val="1614A9"/>
                </a:solidFill>
              </a:rPr>
              <a:t> </a:t>
            </a:r>
            <a:r>
              <a:rPr lang="ru-RU" sz="1400" b="1" dirty="0">
                <a:solidFill>
                  <a:srgbClr val="1614A9"/>
                </a:solidFill>
              </a:rPr>
              <a:t>- 10 баллов</a:t>
            </a:r>
            <a:endParaRPr lang="ru-RU" sz="1400" dirty="0">
              <a:solidFill>
                <a:srgbClr val="1614A9"/>
              </a:solidFill>
            </a:endParaRPr>
          </a:p>
          <a:p>
            <a:pPr marL="0" indent="0" algn="just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None/>
              <a:defRPr/>
            </a:pPr>
            <a:r>
              <a:rPr lang="ru-RU" sz="1400" dirty="0">
                <a:solidFill>
                  <a:srgbClr val="1614A9"/>
                </a:solidFill>
              </a:rPr>
              <a:t>       (по приоритетному предмету направления подготовки (специальности), на которое поступает абитуриент)</a:t>
            </a:r>
          </a:p>
          <a:p>
            <a:pPr marL="257175" indent="-257175" algn="just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1400" dirty="0">
                <a:solidFill>
                  <a:srgbClr val="1614A9"/>
                </a:solidFill>
              </a:rPr>
              <a:t>Наличие</a:t>
            </a:r>
            <a:r>
              <a:rPr lang="ru-RU" sz="1400" b="1" dirty="0">
                <a:solidFill>
                  <a:srgbClr val="1614A9"/>
                </a:solidFill>
              </a:rPr>
              <a:t> дипломов победителей и призёров </a:t>
            </a:r>
            <a:r>
              <a:rPr lang="ru-RU" sz="1400" dirty="0">
                <a:solidFill>
                  <a:srgbClr val="1614A9"/>
                </a:solidFill>
              </a:rPr>
              <a:t>научно-исследовательской конференции школьников </a:t>
            </a:r>
            <a:r>
              <a:rPr lang="ru-RU" sz="1400" b="1" dirty="0">
                <a:solidFill>
                  <a:srgbClr val="1614A9"/>
                </a:solidFill>
              </a:rPr>
              <a:t>«Будущее Карелии»</a:t>
            </a:r>
            <a:r>
              <a:rPr lang="ru-RU" sz="1400" dirty="0">
                <a:solidFill>
                  <a:srgbClr val="1614A9"/>
                </a:solidFill>
              </a:rPr>
              <a:t>, </a:t>
            </a:r>
            <a:r>
              <a:rPr lang="ru-RU" sz="1400" b="1" u="sng" dirty="0">
                <a:solidFill>
                  <a:srgbClr val="1614A9"/>
                </a:solidFill>
              </a:rPr>
              <a:t>иных интеллектуальных соревнований, проводимых ПетрГУ</a:t>
            </a:r>
            <a:r>
              <a:rPr lang="ru-RU" sz="1400" dirty="0">
                <a:solidFill>
                  <a:srgbClr val="1614A9"/>
                </a:solidFill>
              </a:rPr>
              <a:t> </a:t>
            </a:r>
            <a:r>
              <a:rPr lang="ru-RU" sz="1400" b="1" dirty="0">
                <a:solidFill>
                  <a:srgbClr val="1614A9"/>
                </a:solidFill>
              </a:rPr>
              <a:t>- 8 баллов </a:t>
            </a:r>
            <a:r>
              <a:rPr lang="ru-RU" sz="1400" dirty="0">
                <a:solidFill>
                  <a:srgbClr val="1614A9"/>
                </a:solidFill>
              </a:rPr>
              <a:t>(по приоритетному предмету)</a:t>
            </a:r>
            <a:r>
              <a:rPr lang="ru-RU" sz="1400" b="1" dirty="0">
                <a:solidFill>
                  <a:srgbClr val="1614A9"/>
                </a:solidFill>
              </a:rPr>
              <a:t> </a:t>
            </a:r>
          </a:p>
          <a:p>
            <a:pPr marL="257175" indent="-257175" algn="just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1400" dirty="0">
                <a:solidFill>
                  <a:srgbClr val="1614A9"/>
                </a:solidFill>
              </a:rPr>
              <a:t>Наличие </a:t>
            </a:r>
            <a:r>
              <a:rPr lang="ru-RU" sz="1400" b="1" dirty="0">
                <a:solidFill>
                  <a:srgbClr val="1614A9"/>
                </a:solidFill>
              </a:rPr>
              <a:t>удостоверения мастера спорта </a:t>
            </a:r>
            <a:r>
              <a:rPr lang="ru-RU" sz="1400" dirty="0">
                <a:solidFill>
                  <a:srgbClr val="1614A9"/>
                </a:solidFill>
              </a:rPr>
              <a:t>по виду спорта, включенному в Единую всероссийскую спортивную классификацию, для поступающих на </a:t>
            </a:r>
            <a:r>
              <a:rPr lang="ru-RU" sz="1400" dirty="0" err="1">
                <a:solidFill>
                  <a:srgbClr val="1614A9"/>
                </a:solidFill>
              </a:rPr>
              <a:t>Пед</a:t>
            </a:r>
            <a:r>
              <a:rPr lang="ru-RU" sz="1400" dirty="0">
                <a:solidFill>
                  <a:srgbClr val="1614A9"/>
                </a:solidFill>
              </a:rPr>
              <a:t>. образование «Физическая культура» и «Безопасность жизнедеятельности»</a:t>
            </a:r>
            <a:r>
              <a:rPr lang="ru-RU" sz="1400" b="1" dirty="0">
                <a:solidFill>
                  <a:srgbClr val="1614A9"/>
                </a:solidFill>
              </a:rPr>
              <a:t> – 10 баллов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ru-RU" sz="1200" b="1" dirty="0">
                <a:solidFill>
                  <a:prstClr val="black"/>
                </a:solidFill>
              </a:rPr>
              <a:t>Указанные баллы начисляются поступающему, представившему документы, подтверждающие получение результатов индивидуальных достижений, и включаются в сумму конкурсных баллов. Поступающему может быть начислено за индивидуальные достижения не более 10 баллов суммарно.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ru-RU" sz="1400" b="1" dirty="0">
                <a:solidFill>
                  <a:prstClr val="black"/>
                </a:solidFill>
              </a:rPr>
              <a:t>Вся информация находится в п.3 Правил приёма в ПетрГУ.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7071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270710" y="1280423"/>
          <a:ext cx="8762814" cy="3735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6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863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r>
                        <a:rPr lang="ru-RU" sz="1800" dirty="0"/>
                        <a:t>Количество работ по регионам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/>
                        <a:t>Всего на Конференцию было подано</a:t>
                      </a:r>
                    </a:p>
                    <a:p>
                      <a:pPr algn="r"/>
                      <a:r>
                        <a:rPr lang="ru-RU" sz="1800" dirty="0"/>
                        <a:t> 366 работ</a:t>
                      </a:r>
                    </a:p>
                    <a:p>
                      <a:endParaRPr lang="ru-RU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86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/>
                        <a:t>Карелия — 313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b="1" dirty="0"/>
                        <a:t>«Молодые исследователи» 9-11 класс </a:t>
                      </a:r>
                    </a:p>
                    <a:p>
                      <a:r>
                        <a:rPr lang="ru-RU" sz="1500" b="1" dirty="0"/>
                        <a:t>223  работы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8610">
                <a:tc>
                  <a:txBody>
                    <a:bodyPr/>
                    <a:lstStyle/>
                    <a:p>
                      <a:r>
                        <a:rPr lang="ru-RU" sz="1500" b="1" dirty="0"/>
                        <a:t>Мурманская область — 35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500" b="1" dirty="0"/>
                        <a:t>«Юниор» 5-8 класс </a:t>
                      </a:r>
                    </a:p>
                    <a:p>
                      <a:r>
                        <a:rPr lang="ru-RU" sz="1500" b="1" dirty="0"/>
                        <a:t> 143 работы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15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/>
                        <a:t>Архангельская область — 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500" b="1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15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/>
                        <a:t>Саратовская область — 1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500" b="1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15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/>
                        <a:t>Иркутская область —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500" b="1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15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/>
                        <a:t>Гвинея (ОШ при Посольстве России в Гвинее) — 6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5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3616" y="73131"/>
            <a:ext cx="5369907" cy="114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3794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633072"/>
            <a:ext cx="2915816" cy="4510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354" tIns="35177" rIns="70354" bIns="35177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0020" y="870464"/>
            <a:ext cx="2555776" cy="796081"/>
          </a:xfrm>
          <a:prstGeom prst="rect">
            <a:avLst/>
          </a:prstGeom>
        </p:spPr>
        <p:txBody>
          <a:bodyPr wrap="square" lIns="26383" tIns="13191" rIns="26383" bIns="13191">
            <a:spAutoFit/>
          </a:bodyPr>
          <a:lstStyle/>
          <a:p>
            <a:pPr algn="ctr"/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Национальный рейтинг университетов / </a:t>
            </a:r>
            <a:r>
              <a:rPr lang="ru-RU" altLang="ru-RU" sz="1600" b="1" i="1" dirty="0">
                <a:solidFill>
                  <a:schemeClr val="tx2">
                    <a:lumMod val="75000"/>
                  </a:schemeClr>
                </a:solidFill>
              </a:rPr>
              <a:t>места</a:t>
            </a:r>
          </a:p>
          <a:p>
            <a:pPr algn="ctr"/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1"/>
            <a:ext cx="9144000" cy="483518"/>
          </a:xfrm>
          <a:prstGeom prst="rect">
            <a:avLst/>
          </a:prstGeom>
          <a:solidFill>
            <a:schemeClr val="bg1"/>
          </a:solidFill>
        </p:spPr>
        <p:txBody>
          <a:bodyPr vert="horz" lIns="70354" tIns="35177" rIns="70354" bIns="35177" rtlCol="0" anchor="ctr">
            <a:noAutofit/>
          </a:bodyPr>
          <a:lstStyle/>
          <a:p>
            <a:pPr algn="ctr" defTabSz="703539" fontAlgn="auto"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a typeface="Segoe UI" pitchFamily="34" charset="0"/>
                <a:cs typeface="Segoe UI" pitchFamily="34" charset="0"/>
              </a:rPr>
              <a:t>ПетрГУ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a typeface="Segoe UI" pitchFamily="34" charset="0"/>
                <a:cs typeface="Segoe UI" pitchFamily="34" charset="0"/>
              </a:rPr>
              <a:t> в рейтингах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540560"/>
            <a:ext cx="1224136" cy="809705"/>
          </a:xfrm>
          <a:prstGeom prst="rect">
            <a:avLst/>
          </a:prstGeom>
          <a:noFill/>
        </p:spPr>
        <p:txBody>
          <a:bodyPr wrap="square" lIns="70354" tIns="35177" rIns="70354" bIns="35177" rtlCol="0">
            <a:spAutoFit/>
          </a:bodyPr>
          <a:lstStyle/>
          <a:p>
            <a:r>
              <a:rPr lang="ru-RU" sz="1600" b="1" dirty="0"/>
              <a:t>среди Опорных вузов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30900323"/>
              </p:ext>
            </p:extLst>
          </p:nvPr>
        </p:nvGraphicFramePr>
        <p:xfrm>
          <a:off x="2899144" y="633073"/>
          <a:ext cx="6156684" cy="31254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712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39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94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Название рейтинга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место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7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Рейтинг содействия трудоустройству выпускников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1 место в РФ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Рейтинг высших учебных заведений Благотворительного фонда </a:t>
                      </a:r>
                      <a:r>
                        <a:rPr lang="ru-RU" sz="1500" dirty="0" err="1">
                          <a:effectLst/>
                        </a:rPr>
                        <a:t>В.Потанина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24-25</a:t>
                      </a:r>
                      <a:r>
                        <a:rPr lang="ru-RU" sz="1500" b="1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место среди вузов РФ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1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Национальный рейтинг вузов по параметру «Инновации»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 место среди вузов</a:t>
                      </a:r>
                      <a:r>
                        <a:rPr lang="ru-RU" sz="1500" b="1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РФ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666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Официальный сайт ПетрГУ 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www.petrsu.ru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ru-RU" sz="1500" dirty="0">
                          <a:effectLst/>
                        </a:rPr>
                        <a:t>входит в 1 лигу сайтов образовательных учреждений России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1203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</a:rPr>
                        <a:t>В январе 2020 г. ВСЕ образовательные программы </a:t>
                      </a:r>
                      <a:r>
                        <a:rPr lang="ru-RU" sz="1500" b="1" dirty="0" err="1">
                          <a:solidFill>
                            <a:srgbClr val="FF0000"/>
                          </a:solidFill>
                          <a:effectLst/>
                        </a:rPr>
                        <a:t>ПетрГУ</a:t>
                      </a: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</a:rPr>
                        <a:t> прошли государственную аккредитацию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254039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39349" y="1817558"/>
            <a:ext cx="488437" cy="348040"/>
          </a:xfrm>
          <a:prstGeom prst="rect">
            <a:avLst/>
          </a:prstGeom>
          <a:solidFill>
            <a:srgbClr val="00B0F0"/>
          </a:solidFill>
        </p:spPr>
        <p:txBody>
          <a:bodyPr wrap="square" lIns="70354" tIns="35177" rIns="70354" bIns="35177" rtlCol="0">
            <a:spAutoFit/>
          </a:bodyPr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2747" y="2959489"/>
            <a:ext cx="535039" cy="348040"/>
          </a:xfrm>
          <a:prstGeom prst="rect">
            <a:avLst/>
          </a:prstGeom>
          <a:solidFill>
            <a:srgbClr val="00B0F0"/>
          </a:solidFill>
        </p:spPr>
        <p:txBody>
          <a:bodyPr wrap="square" lIns="70354" tIns="35177" rIns="70354" bIns="35177" rtlCol="0">
            <a:spAutoFit/>
          </a:bodyPr>
          <a:lstStyle/>
          <a:p>
            <a:pPr algn="ctr"/>
            <a:r>
              <a:rPr lang="ru-RU" b="1" dirty="0"/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2748" y="4227934"/>
            <a:ext cx="535038" cy="348040"/>
          </a:xfrm>
          <a:prstGeom prst="rect">
            <a:avLst/>
          </a:prstGeom>
          <a:solidFill>
            <a:srgbClr val="00B0F0"/>
          </a:solidFill>
        </p:spPr>
        <p:txBody>
          <a:bodyPr wrap="square" lIns="70354" tIns="35177" rIns="70354" bIns="35177" rtlCol="0">
            <a:spAutoFit/>
          </a:bodyPr>
          <a:lstStyle/>
          <a:p>
            <a:pPr algn="ctr"/>
            <a:r>
              <a:rPr lang="ru-RU" b="1" dirty="0"/>
              <a:t>28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7624" y="2726799"/>
            <a:ext cx="1224136" cy="809705"/>
          </a:xfrm>
          <a:prstGeom prst="rect">
            <a:avLst/>
          </a:prstGeom>
          <a:noFill/>
        </p:spPr>
        <p:txBody>
          <a:bodyPr wrap="square" lIns="70354" tIns="35177" rIns="70354" bIns="35177" rtlCol="0">
            <a:spAutoFit/>
          </a:bodyPr>
          <a:lstStyle/>
          <a:p>
            <a:r>
              <a:rPr lang="ru-RU" sz="1600" b="1" dirty="0"/>
              <a:t>среди вузов СЗФО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3046" y="3950935"/>
            <a:ext cx="1224136" cy="809705"/>
          </a:xfrm>
          <a:prstGeom prst="rect">
            <a:avLst/>
          </a:prstGeom>
          <a:noFill/>
        </p:spPr>
        <p:txBody>
          <a:bodyPr wrap="square" lIns="70354" tIns="35177" rIns="70354" bIns="35177" rtlCol="0">
            <a:spAutoFit/>
          </a:bodyPr>
          <a:lstStyle/>
          <a:p>
            <a:r>
              <a:rPr lang="ru-RU" sz="1600" b="1" dirty="0"/>
              <a:t>Среди вузов России</a:t>
            </a:r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91" y="61280"/>
            <a:ext cx="64806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422846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706" y="267742"/>
            <a:ext cx="7318209" cy="4550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2273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35356"/>
            <a:ext cx="8205537" cy="532397"/>
          </a:xfrm>
        </p:spPr>
        <p:txBody>
          <a:bodyPr>
            <a:normAutofit fontScale="90000"/>
          </a:bodyPr>
          <a:lstStyle/>
          <a:p>
            <a:pPr algn="r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</a:rPr>
              <a:t>Размер стипендии в </a:t>
            </a:r>
            <a:r>
              <a:rPr lang="ru-RU" sz="2700" b="1" dirty="0" err="1">
                <a:solidFill>
                  <a:schemeClr val="accent1">
                    <a:lumMod val="50000"/>
                  </a:schemeClr>
                </a:solidFill>
              </a:rPr>
              <a:t>ПетрГУ</a:t>
            </a: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07545" y="649706"/>
          <a:ext cx="8725717" cy="430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7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470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876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стипендии		</a:t>
                      </a:r>
                      <a:endParaRPr lang="ru-RU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1" u="none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Размер стипендии в </a:t>
                      </a:r>
                      <a:r>
                        <a:rPr kumimoji="0" lang="ru-RU" sz="1800" b="1" u="non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2020г.</a:t>
                      </a:r>
                    </a:p>
                    <a:p>
                      <a:pPr algn="r"/>
                      <a:r>
                        <a:rPr kumimoji="0" lang="ru-RU" sz="1800" b="1" u="non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 полугодие</a:t>
                      </a:r>
                      <a:endParaRPr lang="ru-RU" sz="1800" u="none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356">
                <a:tc>
                  <a:txBody>
                    <a:bodyPr/>
                    <a:lstStyle/>
                    <a:p>
                      <a:r>
                        <a:rPr lang="ru-RU" sz="2100" b="1" dirty="0">
                          <a:solidFill>
                            <a:srgbClr val="333399"/>
                          </a:solidFill>
                        </a:rPr>
                        <a:t>Государственная академическая стипендия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300" b="1" dirty="0">
                          <a:solidFill>
                            <a:srgbClr val="333399"/>
                          </a:solidFill>
                        </a:rPr>
                        <a:t>4</a:t>
                      </a:r>
                      <a:r>
                        <a:rPr lang="en-US" sz="3300" b="1" dirty="0">
                          <a:solidFill>
                            <a:srgbClr val="333399"/>
                          </a:solidFill>
                        </a:rPr>
                        <a:t>2</a:t>
                      </a:r>
                      <a:r>
                        <a:rPr lang="ru-RU" sz="3300" b="1" dirty="0">
                          <a:solidFill>
                            <a:srgbClr val="333399"/>
                          </a:solidFill>
                        </a:rPr>
                        <a:t>00,00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4705">
                <a:tc>
                  <a:txBody>
                    <a:bodyPr/>
                    <a:lstStyle/>
                    <a:p>
                      <a:r>
                        <a:rPr lang="ru-RU" sz="2100" b="1" dirty="0">
                          <a:solidFill>
                            <a:srgbClr val="333399"/>
                          </a:solidFill>
                        </a:rPr>
                        <a:t>Государственная академическая стипендия отличников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300" b="1" dirty="0">
                          <a:solidFill>
                            <a:srgbClr val="333399"/>
                          </a:solidFill>
                        </a:rPr>
                        <a:t>8400,00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4407">
                <a:tc>
                  <a:txBody>
                    <a:bodyPr/>
                    <a:lstStyle/>
                    <a:p>
                      <a:r>
                        <a:rPr lang="ru-RU" sz="2100" b="1" dirty="0">
                          <a:solidFill>
                            <a:srgbClr val="333399"/>
                          </a:solidFill>
                        </a:rPr>
                        <a:t>Государственная социальная </a:t>
                      </a:r>
                    </a:p>
                    <a:p>
                      <a:r>
                        <a:rPr lang="ru-RU" sz="2100" b="1" dirty="0">
                          <a:solidFill>
                            <a:srgbClr val="333399"/>
                          </a:solidFill>
                        </a:rPr>
                        <a:t>стипендия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300" b="1" dirty="0">
                          <a:solidFill>
                            <a:srgbClr val="333399"/>
                          </a:solidFill>
                        </a:rPr>
                        <a:t>6300,00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10066">
                <a:tc>
                  <a:txBody>
                    <a:bodyPr/>
                    <a:lstStyle/>
                    <a:p>
                      <a:endParaRPr lang="ru-RU" sz="2100" b="1" dirty="0">
                        <a:solidFill>
                          <a:srgbClr val="333399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endParaRPr lang="ru-RU" sz="3300" b="1" dirty="0">
                        <a:solidFill>
                          <a:srgbClr val="333399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61191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44379"/>
            <a:ext cx="8061158" cy="469232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Другие стипендии студентам в 2020 году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306868" y="541421"/>
          <a:ext cx="8608220" cy="4993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25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957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1166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стипендии</a:t>
                      </a:r>
                      <a:r>
                        <a:rPr kumimoji="0" lang="ru-RU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	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Размер стипендии </a:t>
                      </a:r>
                    </a:p>
                    <a:p>
                      <a:pPr algn="r"/>
                      <a:r>
                        <a:rPr kumimoji="0" lang="ru-RU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(первое полугодие)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63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Повышенная государственная академическая стипендия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dirty="0">
                          <a:solidFill>
                            <a:srgbClr val="002060"/>
                          </a:solidFill>
                        </a:rPr>
                        <a:t>за особые достижения </a:t>
                      </a:r>
                      <a:r>
                        <a:rPr lang="ru-RU" sz="1400" b="1" u="none" baseline="0" dirty="0">
                          <a:solidFill>
                            <a:srgbClr val="002060"/>
                          </a:solidFill>
                        </a:rPr>
                        <a:t>(+ отличная учеба)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="1" u="sng" dirty="0">
                          <a:solidFill>
                            <a:srgbClr val="002060"/>
                          </a:solidFill>
                        </a:rPr>
                        <a:t>в</a:t>
                      </a:r>
                      <a:r>
                        <a:rPr lang="ru-RU" sz="1400" b="1" u="sng" baseline="0" dirty="0">
                          <a:solidFill>
                            <a:srgbClr val="002060"/>
                          </a:solidFill>
                        </a:rPr>
                        <a:t> учебной деятельности</a:t>
                      </a:r>
                      <a:endParaRPr lang="ru-RU" sz="1400" b="1" u="sng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300" b="1" dirty="0">
                          <a:solidFill>
                            <a:srgbClr val="333399"/>
                          </a:solidFill>
                        </a:rPr>
                        <a:t>17000,00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6325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Повышенная государственная академическая стипендия </a:t>
                      </a:r>
                    </a:p>
                    <a:p>
                      <a:pPr algn="just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за особые достижения </a:t>
                      </a:r>
                    </a:p>
                    <a:p>
                      <a:pPr algn="just"/>
                      <a:r>
                        <a:rPr lang="ru-RU" sz="1400" b="1" u="sng" dirty="0">
                          <a:solidFill>
                            <a:srgbClr val="002060"/>
                          </a:solidFill>
                        </a:rPr>
                        <a:t>в научно-исследовательской деятельности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300" b="1" dirty="0">
                          <a:solidFill>
                            <a:srgbClr val="333399"/>
                          </a:solidFill>
                        </a:rPr>
                        <a:t>15000,00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6325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Повышенная государственная академическая стипендия </a:t>
                      </a:r>
                    </a:p>
                    <a:p>
                      <a:pPr algn="just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за особые достижения </a:t>
                      </a:r>
                      <a:r>
                        <a:rPr lang="ru-RU" sz="1400" b="1" u="none" dirty="0">
                          <a:solidFill>
                            <a:srgbClr val="002060"/>
                          </a:solidFill>
                        </a:rPr>
                        <a:t>в</a:t>
                      </a:r>
                      <a:r>
                        <a:rPr lang="ru-RU" sz="1400" b="1" u="sng" dirty="0">
                          <a:solidFill>
                            <a:srgbClr val="002060"/>
                          </a:solidFill>
                        </a:rPr>
                        <a:t> общественной деятельности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300" b="1" dirty="0">
                          <a:solidFill>
                            <a:srgbClr val="333399"/>
                          </a:solidFill>
                        </a:rPr>
                        <a:t>12000,00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6325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Повышенная государственная академическая стипендия </a:t>
                      </a:r>
                    </a:p>
                    <a:p>
                      <a:pPr algn="just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за особые достижения </a:t>
                      </a: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  <a:p>
                      <a:pPr algn="just"/>
                      <a:r>
                        <a:rPr lang="ru-RU" sz="1400" b="1" u="none" dirty="0">
                          <a:solidFill>
                            <a:srgbClr val="002060"/>
                          </a:solidFill>
                        </a:rPr>
                        <a:t>в</a:t>
                      </a:r>
                      <a:r>
                        <a:rPr lang="ru-RU" sz="1400" b="1" u="sng" dirty="0">
                          <a:solidFill>
                            <a:srgbClr val="002060"/>
                          </a:solidFill>
                        </a:rPr>
                        <a:t> культурно-творческой деятельности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300" b="1" dirty="0">
                          <a:solidFill>
                            <a:srgbClr val="333399"/>
                          </a:solidFill>
                        </a:rPr>
                        <a:t>12000,00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10021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Повышенная государственная академическая стипендия </a:t>
                      </a:r>
                    </a:p>
                    <a:p>
                      <a:pPr algn="just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за особые достижения </a:t>
                      </a:r>
                      <a:r>
                        <a:rPr lang="ru-RU" sz="1400" b="1" u="none" dirty="0">
                          <a:solidFill>
                            <a:srgbClr val="002060"/>
                          </a:solidFill>
                        </a:rPr>
                        <a:t>в </a:t>
                      </a:r>
                      <a:r>
                        <a:rPr lang="ru-RU" sz="1400" b="1" u="sng" dirty="0">
                          <a:solidFill>
                            <a:srgbClr val="002060"/>
                          </a:solidFill>
                        </a:rPr>
                        <a:t>спортивной</a:t>
                      </a:r>
                      <a:r>
                        <a:rPr lang="ru-RU" sz="1400" b="1" u="sng" baseline="0" dirty="0">
                          <a:solidFill>
                            <a:srgbClr val="002060"/>
                          </a:solidFill>
                        </a:rPr>
                        <a:t> деятельности</a:t>
                      </a:r>
                      <a:endParaRPr lang="ru-RU" sz="1400" b="1" u="sng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300" b="1" dirty="0">
                          <a:solidFill>
                            <a:srgbClr val="333399"/>
                          </a:solidFill>
                        </a:rPr>
                        <a:t>12000,00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11850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35356"/>
            <a:ext cx="7886700" cy="388019"/>
          </a:xfrm>
        </p:spPr>
        <p:txBody>
          <a:bodyPr>
            <a:normAutofit fontScale="90000"/>
          </a:bodyPr>
          <a:lstStyle/>
          <a:p>
            <a:pPr marL="257175" indent="-257175" algn="r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ru-RU" sz="1500" b="1" dirty="0">
                <a:solidFill>
                  <a:srgbClr val="333399"/>
                </a:solidFill>
                <a:latin typeface="Tahoma" pitchFamily="34" charset="0"/>
              </a:rPr>
              <a:t/>
            </a:r>
            <a:br>
              <a:rPr kumimoji="1" lang="ru-RU" sz="1500" b="1" dirty="0">
                <a:solidFill>
                  <a:srgbClr val="333399"/>
                </a:solidFill>
                <a:latin typeface="Tahoma" pitchFamily="34" charset="0"/>
              </a:rPr>
            </a:br>
            <a:r>
              <a:rPr kumimoji="1" lang="ru-RU" sz="1500" b="1" dirty="0">
                <a:solidFill>
                  <a:srgbClr val="333399"/>
                </a:solidFill>
                <a:latin typeface="Tahoma" pitchFamily="34" charset="0"/>
              </a:rPr>
              <a:t/>
            </a:r>
            <a:br>
              <a:rPr kumimoji="1" lang="ru-RU" sz="1500" b="1" dirty="0">
                <a:solidFill>
                  <a:srgbClr val="333399"/>
                </a:solidFill>
                <a:latin typeface="Tahoma" pitchFamily="34" charset="0"/>
              </a:rPr>
            </a:br>
            <a:r>
              <a:rPr kumimoji="1" lang="ru-RU" sz="2000" b="1" dirty="0">
                <a:solidFill>
                  <a:srgbClr val="333399"/>
                </a:solidFill>
                <a:latin typeface="Tahoma" pitchFamily="34" charset="0"/>
              </a:rPr>
              <a:t>Некоторые  именные стипендии  в ПетрГУ</a:t>
            </a:r>
            <a:r>
              <a:rPr kumimoji="1" lang="ru-RU" sz="1500" b="1" dirty="0">
                <a:solidFill>
                  <a:srgbClr val="333399"/>
                </a:solidFill>
                <a:latin typeface="Tahoma" pitchFamily="34" charset="0"/>
              </a:rPr>
              <a:t/>
            </a:r>
            <a:br>
              <a:rPr kumimoji="1" lang="ru-RU" sz="1500" b="1" dirty="0">
                <a:solidFill>
                  <a:srgbClr val="333399"/>
                </a:solidFill>
                <a:latin typeface="Tahoma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426" y="469232"/>
            <a:ext cx="8825164" cy="4322344"/>
          </a:xfrm>
        </p:spPr>
        <p:txBody>
          <a:bodyPr/>
          <a:lstStyle/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b="1" dirty="0">
                <a:solidFill>
                  <a:srgbClr val="333399"/>
                </a:solidFill>
                <a:cs typeface="Arial" charset="0"/>
              </a:rPr>
              <a:t>Стипендия Президента РФ – </a:t>
            </a:r>
            <a:r>
              <a:rPr lang="ru-RU" sz="1400" b="1" dirty="0">
                <a:solidFill>
                  <a:srgbClr val="FF0000"/>
                </a:solidFill>
                <a:cs typeface="Arial" charset="0"/>
              </a:rPr>
              <a:t>8050 </a:t>
            </a:r>
            <a:r>
              <a:rPr lang="ru-RU" sz="1400" b="1" dirty="0">
                <a:solidFill>
                  <a:srgbClr val="000099"/>
                </a:solidFill>
                <a:cs typeface="Arial" charset="0"/>
              </a:rPr>
              <a:t>и</a:t>
            </a:r>
            <a:r>
              <a:rPr lang="ru-RU" sz="1400" b="1" dirty="0">
                <a:solidFill>
                  <a:srgbClr val="FF0000"/>
                </a:solidFill>
                <a:cs typeface="Arial" charset="0"/>
              </a:rPr>
              <a:t> 16100 </a:t>
            </a:r>
            <a:r>
              <a:rPr lang="ru-RU" sz="1400" dirty="0">
                <a:solidFill>
                  <a:srgbClr val="1F497D"/>
                </a:solidFill>
                <a:cs typeface="Arial" charset="0"/>
              </a:rPr>
              <a:t>(</a:t>
            </a:r>
            <a:r>
              <a:rPr lang="ru-RU" sz="1400" dirty="0">
                <a:solidFill>
                  <a:srgbClr val="333399"/>
                </a:solidFill>
                <a:cs typeface="Arial" charset="0"/>
              </a:rPr>
              <a:t>для студентов</a:t>
            </a:r>
            <a:r>
              <a:rPr lang="en-US" sz="1400" dirty="0">
                <a:solidFill>
                  <a:srgbClr val="333399"/>
                </a:solidFill>
                <a:cs typeface="Arial" charset="0"/>
              </a:rPr>
              <a:t> </a:t>
            </a:r>
            <a:r>
              <a:rPr lang="ru-RU" sz="1400" dirty="0">
                <a:solidFill>
                  <a:srgbClr val="333399"/>
                </a:solidFill>
                <a:cs typeface="Arial" charset="0"/>
              </a:rPr>
              <a:t>и аспирантов, обучающихся по приоритетным направлениям модернизации и технологического развития экономики России)</a:t>
            </a:r>
            <a:r>
              <a:rPr lang="ru-RU" sz="1400" b="1" dirty="0">
                <a:solidFill>
                  <a:srgbClr val="333399"/>
                </a:solidFill>
                <a:cs typeface="Arial" charset="0"/>
              </a:rPr>
              <a:t>;</a:t>
            </a:r>
            <a:endParaRPr lang="ru-RU" sz="1400" b="1" dirty="0">
              <a:solidFill>
                <a:srgbClr val="1F497D"/>
              </a:solidFill>
              <a:cs typeface="Arial" charset="0"/>
            </a:endParaRP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1400" b="1" dirty="0">
              <a:solidFill>
                <a:srgbClr val="333399"/>
              </a:solidFill>
              <a:cs typeface="Arial" charset="0"/>
            </a:endParaRP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b="1" dirty="0">
                <a:solidFill>
                  <a:srgbClr val="333399"/>
                </a:solidFill>
                <a:cs typeface="Arial" charset="0"/>
              </a:rPr>
              <a:t>Стипендия Правительства РФ – </a:t>
            </a:r>
            <a:r>
              <a:rPr lang="ru-RU" sz="1400" b="1" dirty="0">
                <a:solidFill>
                  <a:srgbClr val="FF0000"/>
                </a:solidFill>
                <a:cs typeface="Arial" charset="0"/>
              </a:rPr>
              <a:t>5750 </a:t>
            </a:r>
            <a:r>
              <a:rPr lang="ru-RU" sz="1400" b="1" dirty="0">
                <a:solidFill>
                  <a:srgbClr val="000099"/>
                </a:solidFill>
                <a:cs typeface="Arial" charset="0"/>
              </a:rPr>
              <a:t>и</a:t>
            </a:r>
            <a:r>
              <a:rPr lang="ru-RU" sz="1400" b="1" dirty="0">
                <a:solidFill>
                  <a:srgbClr val="FF0000"/>
                </a:solidFill>
                <a:cs typeface="Arial" charset="0"/>
              </a:rPr>
              <a:t> 11500 </a:t>
            </a:r>
            <a:r>
              <a:rPr lang="ru-RU" sz="1400" dirty="0">
                <a:solidFill>
                  <a:srgbClr val="1F497D"/>
                </a:solidFill>
                <a:cs typeface="Arial" charset="0"/>
              </a:rPr>
              <a:t>(</a:t>
            </a:r>
            <a:r>
              <a:rPr lang="ru-RU" sz="1400" dirty="0">
                <a:solidFill>
                  <a:srgbClr val="333399"/>
                </a:solidFill>
                <a:cs typeface="Arial" charset="0"/>
              </a:rPr>
              <a:t>для студентов и аспирантов, обучающихся по приоритетным направлениям модернизации и технологического развития экономики России)</a:t>
            </a:r>
            <a:r>
              <a:rPr lang="ru-RU" sz="1400" b="1" dirty="0">
                <a:solidFill>
                  <a:srgbClr val="333399"/>
                </a:solidFill>
                <a:cs typeface="Arial" charset="0"/>
              </a:rPr>
              <a:t>;</a:t>
            </a: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1400" b="1" dirty="0">
              <a:solidFill>
                <a:srgbClr val="333399"/>
              </a:solidFill>
              <a:cs typeface="Arial" charset="0"/>
            </a:endParaRP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b="1" dirty="0">
                <a:solidFill>
                  <a:srgbClr val="333399"/>
                </a:solidFill>
                <a:cs typeface="Arial" charset="0"/>
              </a:rPr>
              <a:t>Стипендия </a:t>
            </a:r>
            <a:r>
              <a:rPr lang="ru-RU" sz="1400" b="1" dirty="0">
                <a:solidFill>
                  <a:srgbClr val="000099"/>
                </a:solidFill>
                <a:cs typeface="Arial" charset="0"/>
              </a:rPr>
              <a:t>для студентов, изучающих карельский и (или) вепсский языки </a:t>
            </a:r>
            <a:r>
              <a:rPr lang="ru-RU" sz="1400" dirty="0">
                <a:solidFill>
                  <a:srgbClr val="333399"/>
                </a:solidFill>
                <a:cs typeface="Arial" charset="0"/>
              </a:rPr>
              <a:t>- </a:t>
            </a:r>
            <a:r>
              <a:rPr lang="ru-RU" sz="1400" b="1" dirty="0">
                <a:solidFill>
                  <a:srgbClr val="FF0000"/>
                </a:solidFill>
                <a:cs typeface="Arial" charset="0"/>
              </a:rPr>
              <a:t>3000</a:t>
            </a:r>
            <a:r>
              <a:rPr lang="ru-RU" sz="1400" b="1" dirty="0">
                <a:solidFill>
                  <a:srgbClr val="1F497D"/>
                </a:solidFill>
                <a:cs typeface="Arial" charset="0"/>
              </a:rPr>
              <a:t>;</a:t>
            </a: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b="1" dirty="0">
                <a:solidFill>
                  <a:srgbClr val="333399"/>
                </a:solidFill>
                <a:cs typeface="Arial" charset="0"/>
              </a:rPr>
              <a:t> </a:t>
            </a:r>
            <a:endParaRPr lang="en-US" sz="1400" b="1" dirty="0">
              <a:solidFill>
                <a:srgbClr val="333399"/>
              </a:solidFill>
              <a:cs typeface="Arial" charset="0"/>
            </a:endParaRP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b="1" dirty="0">
                <a:solidFill>
                  <a:srgbClr val="333399"/>
                </a:solidFill>
                <a:cs typeface="Arial" charset="0"/>
              </a:rPr>
              <a:t>Именная стипендия ОАО «АЭМ-технологии» - </a:t>
            </a:r>
            <a:r>
              <a:rPr lang="ru-RU" sz="1400" b="1" dirty="0">
                <a:solidFill>
                  <a:srgbClr val="FF0000"/>
                </a:solidFill>
                <a:cs typeface="Arial" charset="0"/>
              </a:rPr>
              <a:t>4000 </a:t>
            </a:r>
            <a:r>
              <a:rPr lang="ru-RU" sz="1400" dirty="0">
                <a:solidFill>
                  <a:srgbClr val="1F497D"/>
                </a:solidFill>
                <a:cs typeface="Arial" charset="0"/>
              </a:rPr>
              <a:t>(для студентов института лесных, горных и строительных наук и института биологии, экологии и агротехнологий), квота не ограничена</a:t>
            </a:r>
            <a:r>
              <a:rPr lang="ru-RU" sz="1400" b="1" dirty="0">
                <a:solidFill>
                  <a:srgbClr val="1F497D"/>
                </a:solidFill>
                <a:cs typeface="Arial" charset="0"/>
              </a:rPr>
              <a:t>;</a:t>
            </a: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1400" b="1" dirty="0">
              <a:solidFill>
                <a:srgbClr val="333399"/>
              </a:solidFill>
              <a:cs typeface="Arial" charset="0"/>
            </a:endParaRP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b="1" dirty="0">
                <a:solidFill>
                  <a:srgbClr val="333399"/>
                </a:solidFill>
                <a:cs typeface="Arial" charset="0"/>
              </a:rPr>
              <a:t>Стипендия Оксфордского Российского фонда - </a:t>
            </a:r>
            <a:r>
              <a:rPr lang="en-US" sz="1400" b="1" dirty="0">
                <a:solidFill>
                  <a:srgbClr val="FF0000"/>
                </a:solidFill>
                <a:cs typeface="Arial" charset="0"/>
              </a:rPr>
              <a:t>7</a:t>
            </a:r>
            <a:r>
              <a:rPr lang="ru-RU" sz="1400" b="1" dirty="0">
                <a:solidFill>
                  <a:srgbClr val="FF0000"/>
                </a:solidFill>
                <a:cs typeface="Arial" charset="0"/>
              </a:rPr>
              <a:t>000 </a:t>
            </a:r>
            <a:r>
              <a:rPr lang="ru-RU" sz="1400" dirty="0">
                <a:solidFill>
                  <a:srgbClr val="1F497D"/>
                </a:solidFill>
                <a:cs typeface="Arial" charset="0"/>
              </a:rPr>
              <a:t>(для студентов института филологии, института экономики и права, института истории, политических и социальных наук, института иностранного языка, института педагогики и психологии), 80 стипендий;</a:t>
            </a: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b="1" dirty="0">
                <a:solidFill>
                  <a:srgbClr val="1F497D"/>
                </a:solidFill>
                <a:cs typeface="Arial" charset="0"/>
              </a:rPr>
              <a:t>Стипендиальная программа Фонда В. Потанина </a:t>
            </a:r>
            <a:r>
              <a:rPr lang="ru-RU" sz="1400" dirty="0">
                <a:solidFill>
                  <a:srgbClr val="1F497D"/>
                </a:solidFill>
                <a:cs typeface="Arial" charset="0"/>
              </a:rPr>
              <a:t>для магистрантов</a:t>
            </a:r>
            <a:endParaRPr lang="en-US" sz="1400" dirty="0">
              <a:solidFill>
                <a:srgbClr val="1F497D"/>
              </a:solidFill>
              <a:cs typeface="Arial" charset="0"/>
            </a:endParaRP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dirty="0">
                <a:solidFill>
                  <a:srgbClr val="1F497D"/>
                </a:solidFill>
                <a:cs typeface="Arial" charset="0"/>
              </a:rPr>
              <a:t> (дополнительно к основной стипендии) </a:t>
            </a:r>
            <a:r>
              <a:rPr lang="ru-RU" sz="1400" b="1" dirty="0">
                <a:solidFill>
                  <a:srgbClr val="FF0000"/>
                </a:solidFill>
                <a:cs typeface="Arial" charset="0"/>
              </a:rPr>
              <a:t>25 000</a:t>
            </a:r>
            <a:r>
              <a:rPr lang="ru-RU" sz="1400" dirty="0">
                <a:solidFill>
                  <a:srgbClr val="1F497D"/>
                </a:solidFill>
                <a:cs typeface="Arial" charset="0"/>
              </a:rPr>
              <a:t>.</a:t>
            </a: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1400" b="1" dirty="0">
              <a:solidFill>
                <a:srgbClr val="1F497D"/>
              </a:solidFill>
              <a:cs typeface="Arial" charset="0"/>
            </a:endParaRPr>
          </a:p>
          <a:p>
            <a:pPr marL="0" indent="0" fontAlgn="b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b="1" dirty="0">
                <a:solidFill>
                  <a:srgbClr val="333399"/>
                </a:solidFill>
                <a:cs typeface="Arial" charset="0"/>
              </a:rPr>
              <a:t>Ссылка на сайт ПетрГУ: </a:t>
            </a:r>
            <a:r>
              <a:rPr lang="en-US" sz="1400" b="1" dirty="0">
                <a:solidFill>
                  <a:srgbClr val="333399"/>
                </a:solidFill>
                <a:cs typeface="Arial" charset="0"/>
                <a:hlinkClick r:id="rId3"/>
              </a:rPr>
              <a:t>https://petrsu.ru/page/students/stipend/informstipend</a:t>
            </a:r>
            <a:endParaRPr lang="ru-RU" sz="1400" b="1" dirty="0">
              <a:solidFill>
                <a:srgbClr val="333399"/>
              </a:solidFill>
              <a:cs typeface="Arial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14475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4048" y="0"/>
            <a:ext cx="3816846" cy="101220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Общежития ПетрГУ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xfrm>
            <a:off x="1366768" y="1175894"/>
            <a:ext cx="5545360" cy="3672332"/>
          </a:xfrm>
        </p:spPr>
        <p:txBody>
          <a:bodyPr/>
          <a:lstStyle/>
          <a:p>
            <a:pPr algn="ctr">
              <a:buClr>
                <a:srgbClr val="333399"/>
              </a:buClr>
              <a:buFont typeface="Arial" charset="0"/>
              <a:buNone/>
            </a:pPr>
            <a:r>
              <a:rPr lang="ru-RU" sz="1800" b="1" dirty="0">
                <a:solidFill>
                  <a:srgbClr val="FF0000"/>
                </a:solidFill>
                <a:latin typeface="Arial" charset="0"/>
                <a:cs typeface="Arial" charset="0"/>
              </a:rPr>
              <a:t>11 комфортабельных и благоустроенных общежитий, оснащенных</a:t>
            </a:r>
          </a:p>
          <a:p>
            <a:pPr algn="ctr">
              <a:buClr>
                <a:srgbClr val="333399"/>
              </a:buClr>
              <a:buFont typeface="Arial" charset="0"/>
              <a:buNone/>
            </a:pPr>
            <a:endParaRPr lang="ru-RU" sz="18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b="1" dirty="0">
                <a:solidFill>
                  <a:srgbClr val="000099"/>
                </a:solidFill>
                <a:latin typeface="Arial" charset="0"/>
                <a:cs typeface="Arial" charset="0"/>
              </a:rPr>
              <a:t>системой видеоконтроля,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b="1" dirty="0">
                <a:solidFill>
                  <a:srgbClr val="000099"/>
                </a:solidFill>
                <a:latin typeface="Arial" charset="0"/>
                <a:cs typeface="Arial" charset="0"/>
              </a:rPr>
              <a:t>системой оповещения и управления при пожаре,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b="1" dirty="0">
                <a:solidFill>
                  <a:srgbClr val="000099"/>
                </a:solidFill>
                <a:latin typeface="Arial" charset="0"/>
                <a:cs typeface="Arial" charset="0"/>
              </a:rPr>
              <a:t>автоматизированным пропускным пунктом по электронным пропускам,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b="1" dirty="0">
                <a:solidFill>
                  <a:srgbClr val="000099"/>
                </a:solidFill>
                <a:latin typeface="Arial" charset="0"/>
                <a:cs typeface="Arial" charset="0"/>
              </a:rPr>
              <a:t>спортивными и тренажерными залами,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b="1" dirty="0">
                <a:solidFill>
                  <a:srgbClr val="000099"/>
                </a:solidFill>
                <a:latin typeface="Arial" charset="0"/>
                <a:cs typeface="Arial" charset="0"/>
              </a:rPr>
              <a:t>возможностью подключения к сети Интернет.</a:t>
            </a:r>
            <a:endParaRPr kumimoji="1" lang="ru-RU" sz="18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pic>
        <p:nvPicPr>
          <p:cNvPr id="33796" name="Picture 2" descr="C:\Users\Маня\Desktop\лого\logo_profkom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66" y="4848226"/>
            <a:ext cx="255587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2" descr="C:\Documents and Settings\1k20102\Рабочий стол\фото общ в презент\9.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35696" y="3129201"/>
            <a:ext cx="3240683" cy="1712129"/>
          </a:xfrm>
        </p:spPr>
      </p:pic>
      <p:pic>
        <p:nvPicPr>
          <p:cNvPr id="34824" name="Picture 3" descr="C:\Documents and Settings\1k20102\Рабочий стол\фото общ в презент\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277258"/>
            <a:ext cx="3312694" cy="167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4" descr="C:\Documents and Settings\1k20102\Рабочий стол\фото общ в презент\1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1222938"/>
            <a:ext cx="3529013" cy="169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5004048" y="0"/>
            <a:ext cx="3816846" cy="101220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Общежития ПетрГУ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 descr="C:\Documents and Settings\1k20102\Рабочий стол\фото общ в презент\IMG_445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75656" y="3170825"/>
            <a:ext cx="3344546" cy="1746847"/>
          </a:xfrm>
        </p:spPr>
      </p:pic>
      <p:pic>
        <p:nvPicPr>
          <p:cNvPr id="35847" name="Picture 8" descr="C:\Documents and Settings\1k20102\Рабочий стол\фото общ в презент\jS6J-xLAZk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132765"/>
            <a:ext cx="3241054" cy="1762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11" descr="D:\Julia\рабочие фото\фото общаги\Общежития\Лучшая комната 2015 общага №4\2015_12_09\IMG_44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1131781"/>
            <a:ext cx="3169124" cy="176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5004048" y="0"/>
            <a:ext cx="4139952" cy="101220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Общежития ПетрГУ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Спортивная и досуговая инфраструктура ПетрГУ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9000"/>
          </a:blip>
          <a:srcRect/>
          <a:stretch>
            <a:fillRect/>
          </a:stretch>
        </p:blipFill>
        <p:spPr bwMode="auto">
          <a:xfrm>
            <a:off x="1475656" y="1005576"/>
            <a:ext cx="3528392" cy="189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027" name="Picture 3" descr="F:\15.09.2016- Открытие ИЛИСН\IMG_3795.JPG"/>
          <p:cNvPicPr>
            <a:picLocks noChangeAspect="1" noChangeArrowheads="1"/>
          </p:cNvPicPr>
          <p:nvPr/>
        </p:nvPicPr>
        <p:blipFill>
          <a:blip r:embed="rId4" cstate="print">
            <a:lum bright="5000" contrast="2000"/>
          </a:blip>
          <a:srcRect/>
          <a:stretch>
            <a:fillRect/>
          </a:stretch>
        </p:blipFill>
        <p:spPr bwMode="auto">
          <a:xfrm>
            <a:off x="1403648" y="2949792"/>
            <a:ext cx="3672408" cy="2052228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3" y="2985334"/>
            <a:ext cx="3673103" cy="20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pic>
        <p:nvPicPr>
          <p:cNvPr id="11" name="Picture 6" descr="F:\фото ПетрГУ\ПетрГУ\DSC_74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1005576"/>
            <a:ext cx="3697248" cy="183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0703" y="0"/>
            <a:ext cx="4067944" cy="915566"/>
          </a:xfrm>
        </p:spPr>
        <p:txBody>
          <a:bodyPr/>
          <a:lstStyle/>
          <a:p>
            <a:pPr algn="ctr"/>
            <a:r>
              <a:rPr lang="ru-RU" sz="2400" dirty="0"/>
              <a:t>Адаптеры / профком обучающихся ПетрГУ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059582"/>
            <a:ext cx="6912768" cy="400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file-server\Для обмена\Ширяева Ольга\рабочая папка\клип арт\фон\Blue-polygonal-backgroun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67" b="18407"/>
          <a:stretch/>
        </p:blipFill>
        <p:spPr bwMode="auto">
          <a:xfrm>
            <a:off x="0" y="-365435"/>
            <a:ext cx="9144000" cy="550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7" y="87476"/>
            <a:ext cx="8079575" cy="89258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262" y="169384"/>
            <a:ext cx="64806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00" t="-728" r="4001" b="6554"/>
          <a:stretch/>
        </p:blipFill>
        <p:spPr>
          <a:xfrm>
            <a:off x="4306250" y="288530"/>
            <a:ext cx="2958817" cy="2624386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2947" y="47715"/>
            <a:ext cx="1200159" cy="972108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9599" y="2512794"/>
            <a:ext cx="1283428" cy="1099158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8" y="1232780"/>
            <a:ext cx="1164395" cy="1026114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0366" y="2741865"/>
            <a:ext cx="1265520" cy="1071843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7507" y="1125014"/>
            <a:ext cx="4672174" cy="2181703"/>
          </a:xfrm>
          <a:prstGeom prst="rect">
            <a:avLst/>
          </a:prstGeom>
        </p:spPr>
        <p:txBody>
          <a:bodyPr vert="horz" lIns="118826" tIns="59413" rIns="118826" bIns="59413" rtlCol="0" anchor="ctr">
            <a:normAutofit fontScale="97500"/>
          </a:bodyPr>
          <a:lstStyle>
            <a:lvl1pPr algn="ctr" defTabSz="1188263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3000" b="1" dirty="0">
                <a:solidFill>
                  <a:srgbClr val="0000FF"/>
                </a:solidFill>
                <a:latin typeface="Calibri Light" panose="020F0302020204030204" pitchFamily="34" charset="0"/>
              </a:rPr>
              <a:t>Спасибо за внимание!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7476"/>
            <a:ext cx="990440" cy="742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6964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1202"/>
            <a:ext cx="9144000" cy="460518"/>
          </a:xfr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square" lIns="69246" tIns="36008" rIns="69246" bIns="36008">
            <a:spAutoFit/>
          </a:bodyPr>
          <a:lstStyle/>
          <a:p>
            <a:pPr algn="ctr">
              <a:tabLst>
                <a:tab pos="0" algn="l"/>
                <a:tab pos="703539" algn="l"/>
                <a:tab pos="1407079" algn="l"/>
                <a:tab pos="2110618" algn="l"/>
                <a:tab pos="2814157" algn="l"/>
                <a:tab pos="3517697" algn="l"/>
                <a:tab pos="4221236" algn="l"/>
                <a:tab pos="4924776" algn="l"/>
                <a:tab pos="5628315" algn="l"/>
                <a:tab pos="6331854" algn="l"/>
                <a:tab pos="7035394" algn="l"/>
                <a:tab pos="7738933" algn="l"/>
              </a:tabLst>
            </a:pP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</a:rPr>
              <a:t>ПетрГУ в цифрах</a:t>
            </a:r>
          </a:p>
        </p:txBody>
      </p:sp>
      <p:sp>
        <p:nvSpPr>
          <p:cNvPr id="10" name="Содержимое 2"/>
          <p:cNvSpPr txBox="1">
            <a:spLocks noChangeAspect="1"/>
          </p:cNvSpPr>
          <p:nvPr/>
        </p:nvSpPr>
        <p:spPr>
          <a:xfrm>
            <a:off x="242342" y="923925"/>
            <a:ext cx="8615939" cy="3985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>
            <a:no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273592" indent="-266264" algn="just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ru-RU" sz="1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6" name="Объект 2"/>
          <p:cNvSpPr txBox="1">
            <a:spLocks/>
          </p:cNvSpPr>
          <p:nvPr/>
        </p:nvSpPr>
        <p:spPr>
          <a:xfrm>
            <a:off x="-21689" y="550594"/>
            <a:ext cx="9144000" cy="4731989"/>
          </a:xfrm>
          <a:prstGeom prst="rect">
            <a:avLst/>
          </a:prstGeom>
          <a:solidFill>
            <a:schemeClr val="bg1"/>
          </a:solidFill>
        </p:spPr>
        <p:txBody>
          <a:bodyPr vert="horz" lIns="70354" tIns="35177" rIns="70354" bIns="35177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8484" indent="-136799">
              <a:spcBef>
                <a:spcPts val="462"/>
              </a:spcBef>
            </a:pPr>
            <a:r>
              <a:rPr lang="ru-RU" sz="2200" dirty="0"/>
              <a:t>Более</a:t>
            </a:r>
            <a:r>
              <a:rPr lang="ru-RU" sz="2200" b="1" dirty="0">
                <a:solidFill>
                  <a:srgbClr val="C00000"/>
                </a:solidFill>
              </a:rPr>
              <a:t> 9000 </a:t>
            </a:r>
            <a:r>
              <a:rPr lang="ru-RU" sz="2200" dirty="0"/>
              <a:t>обучающихся, </a:t>
            </a:r>
            <a:r>
              <a:rPr lang="ru-RU" sz="2200" b="1" dirty="0">
                <a:solidFill>
                  <a:srgbClr val="C00000"/>
                </a:solidFill>
              </a:rPr>
              <a:t>2300</a:t>
            </a:r>
            <a:r>
              <a:rPr lang="ru-RU" sz="2200" dirty="0"/>
              <a:t> слушателей программ ДО</a:t>
            </a:r>
            <a:endParaRPr lang="en-US" sz="2200" dirty="0"/>
          </a:p>
          <a:p>
            <a:pPr marL="278484" indent="-136799">
              <a:spcBef>
                <a:spcPts val="462"/>
              </a:spcBef>
            </a:pPr>
            <a:r>
              <a:rPr lang="ru-RU" sz="2200" b="1" dirty="0">
                <a:solidFill>
                  <a:srgbClr val="C00000"/>
                </a:solidFill>
              </a:rPr>
              <a:t>500+</a:t>
            </a:r>
            <a:r>
              <a:rPr lang="en-US" sz="2200" dirty="0"/>
              <a:t> </a:t>
            </a:r>
            <a:r>
              <a:rPr lang="ru-RU" sz="2200" dirty="0"/>
              <a:t>иностранных студентов, </a:t>
            </a:r>
            <a:r>
              <a:rPr lang="ru-RU" sz="2200" b="1" dirty="0">
                <a:solidFill>
                  <a:srgbClr val="C00000"/>
                </a:solidFill>
              </a:rPr>
              <a:t>81 </a:t>
            </a:r>
            <a:r>
              <a:rPr lang="ru-RU" sz="2200" dirty="0"/>
              <a:t>иностранный слушатель на ПФ</a:t>
            </a:r>
          </a:p>
          <a:p>
            <a:pPr marL="141685" indent="0">
              <a:spcBef>
                <a:spcPts val="462"/>
              </a:spcBef>
              <a:buNone/>
            </a:pPr>
            <a:r>
              <a:rPr lang="ru-RU" sz="2200" b="1" i="1" dirty="0"/>
              <a:t>из 45 стран мира </a:t>
            </a:r>
          </a:p>
          <a:p>
            <a:pPr marL="278484" indent="-136799">
              <a:spcBef>
                <a:spcPts val="462"/>
              </a:spcBef>
            </a:pPr>
            <a:r>
              <a:rPr lang="en-US" sz="2200" b="1" dirty="0">
                <a:solidFill>
                  <a:srgbClr val="C00000"/>
                </a:solidFill>
              </a:rPr>
              <a:t>7</a:t>
            </a:r>
            <a:r>
              <a:rPr lang="ru-RU" sz="2200" b="1" dirty="0">
                <a:solidFill>
                  <a:srgbClr val="C00000"/>
                </a:solidFill>
              </a:rPr>
              <a:t>5</a:t>
            </a:r>
            <a:r>
              <a:rPr lang="en-US" sz="2200" b="1" dirty="0">
                <a:solidFill>
                  <a:srgbClr val="C00000"/>
                </a:solidFill>
              </a:rPr>
              <a:t> % </a:t>
            </a:r>
            <a:r>
              <a:rPr lang="en-US" sz="2200" dirty="0" err="1"/>
              <a:t>всех</a:t>
            </a:r>
            <a:r>
              <a:rPr lang="en-US" sz="2200" dirty="0"/>
              <a:t> </a:t>
            </a:r>
            <a:r>
              <a:rPr lang="en-US" sz="2200" dirty="0" err="1"/>
              <a:t>студентов</a:t>
            </a:r>
            <a:r>
              <a:rPr lang="en-US" sz="2200" dirty="0"/>
              <a:t> </a:t>
            </a:r>
            <a:r>
              <a:rPr lang="ru-RU" sz="2200" dirty="0"/>
              <a:t>из </a:t>
            </a:r>
            <a:r>
              <a:rPr lang="en-US" sz="2200" dirty="0" err="1"/>
              <a:t>Республики</a:t>
            </a:r>
            <a:r>
              <a:rPr lang="en-US" sz="2200" dirty="0"/>
              <a:t> </a:t>
            </a:r>
            <a:r>
              <a:rPr lang="en-US" sz="2200" dirty="0" err="1"/>
              <a:t>Карелия</a:t>
            </a:r>
            <a:endParaRPr lang="ru-RU" sz="2200" dirty="0"/>
          </a:p>
          <a:p>
            <a:pPr marL="278484" indent="-136799">
              <a:spcBef>
                <a:spcPts val="462"/>
              </a:spcBef>
            </a:pPr>
            <a:r>
              <a:rPr lang="ru-RU" sz="2200" b="1" dirty="0">
                <a:solidFill>
                  <a:srgbClr val="C00000"/>
                </a:solidFill>
              </a:rPr>
              <a:t>750</a:t>
            </a:r>
            <a:r>
              <a:rPr lang="ru-RU" sz="2200" dirty="0"/>
              <a:t> преподавателей и научных сотрудников</a:t>
            </a:r>
          </a:p>
          <a:p>
            <a:pPr marL="278484" indent="-136799">
              <a:spcBef>
                <a:spcPts val="462"/>
              </a:spcBef>
            </a:pPr>
            <a:r>
              <a:rPr lang="ru-RU" sz="2200" b="1" dirty="0">
                <a:solidFill>
                  <a:srgbClr val="C00000"/>
                </a:solidFill>
              </a:rPr>
              <a:t>49 лет  </a:t>
            </a:r>
            <a:r>
              <a:rPr lang="ru-RU" sz="2200" dirty="0"/>
              <a:t>- средний возраст преподавателей</a:t>
            </a:r>
          </a:p>
          <a:p>
            <a:pPr marL="278484" indent="-136799">
              <a:spcBef>
                <a:spcPts val="462"/>
              </a:spcBef>
            </a:pPr>
            <a:r>
              <a:rPr lang="ru-RU" sz="2200" b="1" dirty="0">
                <a:solidFill>
                  <a:srgbClr val="C00000"/>
                </a:solidFill>
              </a:rPr>
              <a:t>Образовательные программы всех уровней подготовки,</a:t>
            </a:r>
          </a:p>
          <a:p>
            <a:pPr marL="141685" indent="0">
              <a:spcBef>
                <a:spcPts val="462"/>
              </a:spcBef>
              <a:buNone/>
            </a:pPr>
            <a:r>
              <a:rPr lang="ru-RU" sz="2200" dirty="0"/>
              <a:t>в том числе программы аспирантуры и ординатуры</a:t>
            </a:r>
          </a:p>
          <a:p>
            <a:pPr marL="278484" indent="-136799">
              <a:spcBef>
                <a:spcPts val="462"/>
              </a:spcBef>
            </a:pPr>
            <a:r>
              <a:rPr lang="ru-RU" sz="2200" b="1" dirty="0">
                <a:solidFill>
                  <a:srgbClr val="C00000"/>
                </a:solidFill>
              </a:rPr>
              <a:t>имущественный комплекс  </a:t>
            </a:r>
            <a:r>
              <a:rPr lang="ru-RU" sz="2200" dirty="0"/>
              <a:t>- более </a:t>
            </a:r>
            <a:r>
              <a:rPr lang="ru-RU" sz="2200" b="1" dirty="0">
                <a:solidFill>
                  <a:srgbClr val="C00000"/>
                </a:solidFill>
              </a:rPr>
              <a:t>100</a:t>
            </a:r>
            <a:r>
              <a:rPr lang="ru-RU" sz="2200" dirty="0"/>
              <a:t> зданий,</a:t>
            </a:r>
          </a:p>
          <a:p>
            <a:pPr marL="141685" indent="0">
              <a:spcBef>
                <a:spcPts val="462"/>
              </a:spcBef>
              <a:buNone/>
            </a:pPr>
            <a:r>
              <a:rPr lang="ru-RU" sz="2200" dirty="0"/>
              <a:t>строений и сооружений общей площадью</a:t>
            </a:r>
          </a:p>
          <a:p>
            <a:pPr marL="141685" indent="0">
              <a:spcBef>
                <a:spcPts val="462"/>
              </a:spcBef>
              <a:buNone/>
            </a:pPr>
            <a:r>
              <a:rPr lang="ru-RU" sz="2200" dirty="0"/>
              <a:t>более </a:t>
            </a:r>
            <a:r>
              <a:rPr lang="ru-RU" sz="2200" b="1" dirty="0">
                <a:solidFill>
                  <a:srgbClr val="C00000"/>
                </a:solidFill>
              </a:rPr>
              <a:t>140 000</a:t>
            </a:r>
            <a:r>
              <a:rPr lang="en-US" sz="2200" dirty="0"/>
              <a:t> </a:t>
            </a:r>
            <a:r>
              <a:rPr lang="ru-RU" sz="2200" dirty="0"/>
              <a:t>м</a:t>
            </a:r>
            <a:r>
              <a:rPr lang="ru-RU" sz="2200" baseline="30000" dirty="0"/>
              <a:t>2</a:t>
            </a:r>
            <a:r>
              <a:rPr lang="ru-RU" sz="2200" dirty="0"/>
              <a:t> </a:t>
            </a:r>
          </a:p>
          <a:p>
            <a:pPr marL="278484" indent="-136799">
              <a:spcBef>
                <a:spcPts val="462"/>
              </a:spcBef>
            </a:pPr>
            <a:endParaRPr lang="ru-RU" sz="2200" dirty="0"/>
          </a:p>
          <a:p>
            <a:pPr marL="278484" indent="-136799">
              <a:spcBef>
                <a:spcPts val="462"/>
              </a:spcBef>
            </a:pPr>
            <a:endParaRPr lang="ru-RU" sz="2200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69384"/>
            <a:ext cx="64806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722865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9632" y="45760"/>
            <a:ext cx="6985000" cy="69215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Стипендия в ПетрГУ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60"/>
            <a:ext cx="64806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AutoShape 2" descr="https://petrsu.ru/files/ngallery/2019/2/8/f_1549608966_613143/big/5c5d28523a92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petrsu.ru/files/nphotos/2019/3/15/5c8b90b14d3e1_972489_medium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96050214"/>
              </p:ext>
            </p:extLst>
          </p:nvPr>
        </p:nvGraphicFramePr>
        <p:xfrm>
          <a:off x="179513" y="843558"/>
          <a:ext cx="8856983" cy="4299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58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9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31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2052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стипендии		</a:t>
                      </a:r>
                      <a:endParaRPr lang="ru-RU" sz="18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u="none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Размер стипендии</a:t>
                      </a:r>
                      <a:endParaRPr lang="ru-RU" sz="1800" u="none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974"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rgbClr val="333399"/>
                          </a:solidFill>
                        </a:rPr>
                        <a:t>Государственная академическая стипендия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333399"/>
                          </a:solidFill>
                        </a:rPr>
                        <a:t>2682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endParaRPr lang="ru-RU" sz="2000" b="1" dirty="0">
                        <a:solidFill>
                          <a:srgbClr val="333399"/>
                        </a:solidFill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759"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rgbClr val="333399"/>
                          </a:solidFill>
                        </a:rPr>
                        <a:t>Государственная академическая стипендия отличников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333399"/>
                          </a:solidFill>
                        </a:rPr>
                        <a:t>5364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endParaRPr lang="ru-RU" sz="2000" b="1" dirty="0">
                        <a:solidFill>
                          <a:srgbClr val="333399"/>
                        </a:solidFill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4358"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rgbClr val="333399"/>
                          </a:solidFill>
                        </a:rPr>
                        <a:t>Государственная социальная стипендия</a:t>
                      </a:r>
                      <a:endParaRPr lang="ru-RU" sz="900" b="1" dirty="0">
                        <a:solidFill>
                          <a:srgbClr val="333399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333399"/>
                          </a:solidFill>
                        </a:rPr>
                        <a:t>4023 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endParaRPr lang="ru-RU" sz="2000" b="1" dirty="0">
                        <a:solidFill>
                          <a:srgbClr val="333399"/>
                        </a:solidFill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6751"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rgbClr val="333399"/>
                          </a:solidFill>
                        </a:rPr>
                        <a:t>Государственная</a:t>
                      </a:r>
                      <a:r>
                        <a:rPr lang="ru-RU" sz="1700" b="1" baseline="0" dirty="0">
                          <a:solidFill>
                            <a:srgbClr val="333399"/>
                          </a:solidFill>
                        </a:rPr>
                        <a:t> с</a:t>
                      </a:r>
                      <a:r>
                        <a:rPr lang="ru-RU" sz="1700" b="1" dirty="0">
                          <a:solidFill>
                            <a:srgbClr val="333399"/>
                          </a:solidFill>
                        </a:rPr>
                        <a:t>оциальная стипендия в повышенном размере</a:t>
                      </a:r>
                      <a:endParaRPr lang="ru-RU" sz="900" b="1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333399"/>
                          </a:solidFill>
                        </a:rPr>
                        <a:t>  10000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endParaRPr lang="ru-RU" sz="2000" b="1" dirty="0">
                        <a:solidFill>
                          <a:srgbClr val="333399"/>
                        </a:solidFill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88236">
                <a:tc>
                  <a:txBody>
                    <a:bodyPr/>
                    <a:lstStyle/>
                    <a:p>
                      <a:r>
                        <a:rPr lang="ru-RU" sz="1700" b="0" dirty="0">
                          <a:solidFill>
                            <a:schemeClr val="tx1"/>
                          </a:solidFill>
                        </a:rPr>
                        <a:t>Повышенная государственная академическая стипендия за особые достижения в учебной, научно-исследовательской,</a:t>
                      </a:r>
                      <a:r>
                        <a:rPr lang="ru-RU" sz="1700" b="0" baseline="0" dirty="0">
                          <a:solidFill>
                            <a:schemeClr val="tx1"/>
                          </a:solidFill>
                        </a:rPr>
                        <a:t> спортивной, общественной, культурно-творческой деятельности</a:t>
                      </a:r>
                      <a:endParaRPr lang="ru-RU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8836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333399"/>
                          </a:solidFill>
                        </a:rPr>
                        <a:t>10000 - </a:t>
                      </a:r>
                      <a:r>
                        <a:rPr lang="ru-RU" sz="2000" b="1" baseline="0" dirty="0">
                          <a:solidFill>
                            <a:srgbClr val="333399"/>
                          </a:solidFill>
                        </a:rPr>
                        <a:t> 12000</a:t>
                      </a:r>
                      <a:endParaRPr lang="ru-RU" sz="2000" b="1" dirty="0">
                        <a:solidFill>
                          <a:srgbClr val="333399"/>
                        </a:solidFill>
                      </a:endParaRPr>
                    </a:p>
                    <a:p>
                      <a:pPr algn="ctr"/>
                      <a:endParaRPr lang="ru-RU" sz="2000" b="1" dirty="0">
                        <a:solidFill>
                          <a:srgbClr val="333399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endParaRPr lang="ru-RU" sz="2000" b="1" dirty="0">
                        <a:solidFill>
                          <a:srgbClr val="333399"/>
                        </a:solidFill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50343">
                <a:tc gridSpan="2">
                  <a:txBody>
                    <a:bodyPr/>
                    <a:lstStyle/>
                    <a:p>
                      <a:r>
                        <a:rPr lang="ru-RU" sz="1700" b="0" dirty="0">
                          <a:solidFill>
                            <a:schemeClr val="tx1"/>
                          </a:solidFill>
                        </a:rPr>
                        <a:t>Стипендии: Президента РФ, Правительства РФ, </a:t>
                      </a:r>
                      <a:r>
                        <a:rPr lang="ru-RU" sz="1700" b="0" baseline="0" dirty="0">
                          <a:solidFill>
                            <a:schemeClr val="tx1"/>
                          </a:solidFill>
                        </a:rPr>
                        <a:t>Республики Карелия, Оксфордского Российского фонда, для изучающих карельский или вепсский язык, Фонда В. Потанина (для магистрантов), стипендии работодателей…</a:t>
                      </a:r>
                      <a:endParaRPr lang="ru-RU" sz="1700" b="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pPr algn="r"/>
                      <a:endParaRPr lang="ru-RU" sz="2000" b="1" dirty="0">
                        <a:solidFill>
                          <a:srgbClr val="333399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r"/>
                      <a:endParaRPr lang="ru-RU" sz="2000" b="1" dirty="0">
                        <a:solidFill>
                          <a:srgbClr val="333399"/>
                        </a:solidFill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26527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file-server\Для обмена\Ширяева Ольга\рабочая папка\клип арт\фон\Blue-polygonal-backgroun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67" b="18407"/>
          <a:stretch/>
        </p:blipFill>
        <p:spPr bwMode="auto">
          <a:xfrm>
            <a:off x="-61448" y="-1"/>
            <a:ext cx="9205447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7" y="87476"/>
            <a:ext cx="8079575" cy="28294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9635" y="299379"/>
            <a:ext cx="4968552" cy="388715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ПРИЁМНАЯ КАМПАНИЯ - 2019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7" y="877784"/>
            <a:ext cx="4176464" cy="1004268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248874"/>
            <a:ext cx="61885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0" y="1146697"/>
            <a:ext cx="60841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/>
              <a:t>Сайт ПетрГУ: </a:t>
            </a:r>
            <a:r>
              <a:rPr lang="en-US" sz="1700" b="1" dirty="0">
                <a:solidFill>
                  <a:srgbClr val="4516F7"/>
                </a:solidFill>
              </a:rPr>
              <a:t>PETRSU.RU</a:t>
            </a:r>
          </a:p>
          <a:p>
            <a:r>
              <a:rPr lang="ru-RU" sz="1700" b="1" dirty="0"/>
              <a:t>    раздел: Учись в ПетрГУ! Приемная кампания 2019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9996"/>
            <a:ext cx="274320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3896" y="1830003"/>
            <a:ext cx="2771775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4684" y="3405486"/>
            <a:ext cx="2762250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999281" y="2377392"/>
            <a:ext cx="3333766" cy="388715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ПРИЁМНАЯ КОМИССИЯ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3051" y="3828765"/>
            <a:ext cx="5526288" cy="696492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Отв. секретарь приёмной комиссии – Анатолий Осипович Лопуха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7507" y="3016771"/>
            <a:ext cx="5717377" cy="388715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Гл. корпус ПетрГУ, </a:t>
            </a:r>
            <a:r>
              <a:rPr lang="ru-RU" sz="2000" b="1" dirty="0" err="1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каб</a:t>
            </a:r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 127, тел.: 711-030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69373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Торжественная церемония закрытия летних сборов по командному программированию 2009">
            <a:hlinkClick r:id="rId3" tooltip="Торжественная церемония закрытия летних сборов по командному программированию 2009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6378" y="4083844"/>
            <a:ext cx="3527425" cy="1059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99">
                <a:alpha val="65000"/>
              </a:srgbClr>
            </a:outerShdw>
          </a:effectLst>
        </p:spPr>
      </p:pic>
      <p:sp>
        <p:nvSpPr>
          <p:cNvPr id="5" name="Text Box 7"/>
          <p:cNvSpPr txBox="1">
            <a:spLocks noGrp="1" noChangeArrowheads="1"/>
          </p:cNvSpPr>
          <p:nvPr>
            <p:ph idx="1"/>
          </p:nvPr>
        </p:nvSpPr>
        <p:spPr>
          <a:xfrm>
            <a:off x="5148064" y="141480"/>
            <a:ext cx="3852590" cy="707886"/>
          </a:xfrm>
          <a:gradFill flip="none" rotWithShape="1">
            <a:gsLst>
              <a:gs pos="0">
                <a:srgbClr val="99CCFF"/>
              </a:gs>
              <a:gs pos="39999">
                <a:srgbClr val="A9D9F9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l="50000" t="50000" r="50000" b="50000"/>
            </a:path>
            <a:tileRect/>
          </a:gradFill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kumimoji="1" lang="ru-RU" sz="2000" b="1" dirty="0">
                <a:solidFill>
                  <a:srgbClr val="333399"/>
                </a:solidFill>
                <a:latin typeface="Tahoma" pitchFamily="34" charset="0"/>
              </a:rPr>
              <a:t>Некоторые  именные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kumimoji="1" lang="ru-RU" sz="2000" b="1" dirty="0">
                <a:solidFill>
                  <a:srgbClr val="333399"/>
                </a:solidFill>
                <a:latin typeface="Tahoma" pitchFamily="34" charset="0"/>
              </a:rPr>
              <a:t>стипендии  в ПетрГУ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43362" y="951570"/>
            <a:ext cx="8100638" cy="5940088"/>
          </a:xfrm>
          <a:prstGeom prst="rect">
            <a:avLst/>
          </a:prstGeom>
          <a:gradFill flip="none" rotWithShape="1">
            <a:gsLst>
              <a:gs pos="0">
                <a:srgbClr val="99CCFF"/>
              </a:gs>
              <a:gs pos="39999">
                <a:srgbClr val="A9D9F9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fontAlgn="b">
              <a:defRPr/>
            </a:pPr>
            <a:endParaRPr lang="en-US" sz="1600" b="1" dirty="0">
              <a:solidFill>
                <a:srgbClr val="333399"/>
              </a:solidFill>
              <a:latin typeface="Verdana" pitchFamily="34" charset="0"/>
            </a:endParaRPr>
          </a:p>
          <a:p>
            <a:pPr fontAlgn="b">
              <a:defRPr/>
            </a:pPr>
            <a:r>
              <a:rPr lang="ru-RU" sz="1400" b="1" dirty="0">
                <a:solidFill>
                  <a:srgbClr val="333399"/>
                </a:solidFill>
                <a:latin typeface="Verdana" pitchFamily="34" charset="0"/>
              </a:rPr>
              <a:t>Стипендия Президента РФ – </a:t>
            </a:r>
            <a:r>
              <a:rPr lang="ru-RU" sz="1600" b="1" dirty="0">
                <a:solidFill>
                  <a:srgbClr val="FF0000"/>
                </a:solidFill>
                <a:latin typeface="Verdana" pitchFamily="34" charset="0"/>
              </a:rPr>
              <a:t>8050</a:t>
            </a:r>
            <a:r>
              <a:rPr lang="ru-RU" sz="1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sz="1400" b="1" dirty="0">
                <a:solidFill>
                  <a:srgbClr val="000099"/>
                </a:solidFill>
                <a:latin typeface="Verdana" pitchFamily="34" charset="0"/>
              </a:rPr>
              <a:t>и</a:t>
            </a:r>
            <a:r>
              <a:rPr lang="ru-RU" sz="1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Verdana" pitchFamily="34" charset="0"/>
              </a:rPr>
              <a:t>16100</a:t>
            </a:r>
            <a:r>
              <a:rPr lang="ru-RU" sz="1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Verdana" pitchFamily="34" charset="0"/>
              </a:rPr>
              <a:t>(</a:t>
            </a:r>
            <a:r>
              <a:rPr lang="ru-RU" sz="1400" dirty="0">
                <a:solidFill>
                  <a:srgbClr val="333399"/>
                </a:solidFill>
                <a:latin typeface="Verdana" pitchFamily="34" charset="0"/>
              </a:rPr>
              <a:t>для студентов</a:t>
            </a:r>
            <a:r>
              <a:rPr lang="en-US" sz="1400" dirty="0">
                <a:solidFill>
                  <a:srgbClr val="333399"/>
                </a:solidFill>
                <a:latin typeface="Verdana" pitchFamily="34" charset="0"/>
              </a:rPr>
              <a:t> </a:t>
            </a:r>
            <a:r>
              <a:rPr lang="ru-RU" sz="1400" dirty="0">
                <a:solidFill>
                  <a:srgbClr val="333399"/>
                </a:solidFill>
                <a:latin typeface="Verdana" pitchFamily="34" charset="0"/>
              </a:rPr>
              <a:t>и аспирантов, обучающихся по приоритетным направлениям модернизации и технологического развития экономики России)</a:t>
            </a:r>
            <a:r>
              <a:rPr lang="ru-RU" sz="1400" b="1" dirty="0">
                <a:solidFill>
                  <a:srgbClr val="333399"/>
                </a:solidFill>
                <a:latin typeface="Verdana" pitchFamily="34" charset="0"/>
              </a:rPr>
              <a:t>;</a:t>
            </a:r>
            <a:endParaRPr lang="ru-RU" sz="1400" b="1" dirty="0">
              <a:solidFill>
                <a:schemeClr val="tx2"/>
              </a:solidFill>
              <a:latin typeface="Verdana" pitchFamily="34" charset="0"/>
            </a:endParaRPr>
          </a:p>
          <a:p>
            <a:pPr fontAlgn="b">
              <a:defRPr/>
            </a:pPr>
            <a:endParaRPr lang="en-US" sz="1400" b="1" dirty="0">
              <a:solidFill>
                <a:srgbClr val="333399"/>
              </a:solidFill>
              <a:latin typeface="Verdana" pitchFamily="34" charset="0"/>
            </a:endParaRPr>
          </a:p>
          <a:p>
            <a:pPr fontAlgn="b">
              <a:defRPr/>
            </a:pPr>
            <a:r>
              <a:rPr lang="ru-RU" sz="1400" b="1" dirty="0">
                <a:solidFill>
                  <a:srgbClr val="333399"/>
                </a:solidFill>
                <a:latin typeface="Verdana" pitchFamily="34" charset="0"/>
              </a:rPr>
              <a:t>Стипендия Правительства РФ – </a:t>
            </a:r>
            <a:r>
              <a:rPr lang="ru-RU" sz="1600" b="1" dirty="0">
                <a:solidFill>
                  <a:srgbClr val="FF0000"/>
                </a:solidFill>
                <a:latin typeface="Verdana" pitchFamily="34" charset="0"/>
              </a:rPr>
              <a:t>5750</a:t>
            </a:r>
            <a:r>
              <a:rPr lang="ru-RU" sz="1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sz="1400" b="1" dirty="0">
                <a:solidFill>
                  <a:srgbClr val="000099"/>
                </a:solidFill>
                <a:latin typeface="Verdana" pitchFamily="34" charset="0"/>
              </a:rPr>
              <a:t>и</a:t>
            </a:r>
            <a:r>
              <a:rPr lang="ru-RU" sz="1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Verdana" pitchFamily="34" charset="0"/>
              </a:rPr>
              <a:t>11500</a:t>
            </a:r>
            <a:r>
              <a:rPr lang="ru-RU" sz="1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Verdana" pitchFamily="34" charset="0"/>
              </a:rPr>
              <a:t>(</a:t>
            </a:r>
            <a:r>
              <a:rPr lang="ru-RU" sz="1400" dirty="0">
                <a:solidFill>
                  <a:srgbClr val="333399"/>
                </a:solidFill>
                <a:latin typeface="Verdana" pitchFamily="34" charset="0"/>
              </a:rPr>
              <a:t>для студентов и аспирантов, обучающихся по приоритетным направлениям модернизации и технологического развития экономики России)</a:t>
            </a:r>
            <a:r>
              <a:rPr lang="ru-RU" sz="1400" b="1" dirty="0">
                <a:solidFill>
                  <a:srgbClr val="333399"/>
                </a:solidFill>
                <a:latin typeface="Verdana" pitchFamily="34" charset="0"/>
              </a:rPr>
              <a:t>;</a:t>
            </a:r>
          </a:p>
          <a:p>
            <a:pPr fontAlgn="b">
              <a:defRPr/>
            </a:pPr>
            <a:endParaRPr lang="en-US" sz="1400" b="1" dirty="0">
              <a:solidFill>
                <a:srgbClr val="333399"/>
              </a:solidFill>
              <a:latin typeface="Verdana" pitchFamily="34" charset="0"/>
            </a:endParaRPr>
          </a:p>
          <a:p>
            <a:pPr fontAlgn="b">
              <a:defRPr/>
            </a:pPr>
            <a:r>
              <a:rPr lang="ru-RU" sz="1400" b="1" dirty="0">
                <a:solidFill>
                  <a:srgbClr val="333399"/>
                </a:solidFill>
                <a:latin typeface="Verdana" pitchFamily="34" charset="0"/>
              </a:rPr>
              <a:t>Стипендия </a:t>
            </a:r>
            <a:r>
              <a:rPr lang="ru-RU" sz="1400" b="1" dirty="0">
                <a:solidFill>
                  <a:srgbClr val="000099"/>
                </a:solidFill>
                <a:latin typeface="Verdana" pitchFamily="34" charset="0"/>
              </a:rPr>
              <a:t>для студентов, изучающих карельский и (или) вепсский языки </a:t>
            </a:r>
            <a:r>
              <a:rPr lang="ru-RU" sz="1400" dirty="0">
                <a:solidFill>
                  <a:srgbClr val="333399"/>
                </a:solidFill>
                <a:latin typeface="Verdana" pitchFamily="34" charset="0"/>
              </a:rPr>
              <a:t>- </a:t>
            </a:r>
            <a:r>
              <a:rPr lang="ru-RU" sz="1600" b="1" dirty="0">
                <a:solidFill>
                  <a:srgbClr val="FF0000"/>
                </a:solidFill>
                <a:latin typeface="Verdana" pitchFamily="34" charset="0"/>
              </a:rPr>
              <a:t>3000</a:t>
            </a:r>
            <a:r>
              <a:rPr lang="ru-RU" sz="1600" b="1" dirty="0">
                <a:solidFill>
                  <a:schemeClr val="tx2"/>
                </a:solidFill>
                <a:latin typeface="Verdana" pitchFamily="34" charset="0"/>
              </a:rPr>
              <a:t>;</a:t>
            </a:r>
          </a:p>
          <a:p>
            <a:pPr fontAlgn="b">
              <a:defRPr/>
            </a:pPr>
            <a:r>
              <a:rPr lang="ru-RU" sz="1400" b="1" dirty="0">
                <a:solidFill>
                  <a:srgbClr val="333399"/>
                </a:solidFill>
                <a:latin typeface="Verdana" pitchFamily="34" charset="0"/>
              </a:rPr>
              <a:t> </a:t>
            </a:r>
            <a:endParaRPr lang="en-US" sz="1400" b="1" dirty="0">
              <a:solidFill>
                <a:srgbClr val="333399"/>
              </a:solidFill>
              <a:latin typeface="Verdana" pitchFamily="34" charset="0"/>
            </a:endParaRPr>
          </a:p>
          <a:p>
            <a:pPr fontAlgn="b">
              <a:defRPr/>
            </a:pPr>
            <a:r>
              <a:rPr lang="ru-RU" sz="1400" b="1" dirty="0">
                <a:solidFill>
                  <a:srgbClr val="333399"/>
                </a:solidFill>
                <a:latin typeface="Verdana" pitchFamily="34" charset="0"/>
              </a:rPr>
              <a:t>Именная стипендия ОАО «АЭМ-технологии» - </a:t>
            </a:r>
            <a:r>
              <a:rPr lang="ru-RU" sz="1600" b="1" dirty="0">
                <a:solidFill>
                  <a:srgbClr val="FF0000"/>
                </a:solidFill>
                <a:latin typeface="Verdana" pitchFamily="34" charset="0"/>
              </a:rPr>
              <a:t>4000</a:t>
            </a:r>
            <a:r>
              <a:rPr lang="ru-RU" sz="1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Verdana" pitchFamily="34" charset="0"/>
              </a:rPr>
              <a:t>(для студентов института лесных, горных и строительных наук и института биологии, экологии и </a:t>
            </a:r>
            <a:r>
              <a:rPr lang="ru-RU" sz="1400" dirty="0" err="1">
                <a:solidFill>
                  <a:schemeClr val="tx2"/>
                </a:solidFill>
                <a:latin typeface="Verdana" pitchFamily="34" charset="0"/>
              </a:rPr>
              <a:t>агротехнологий</a:t>
            </a:r>
            <a:r>
              <a:rPr lang="ru-RU" sz="1400" dirty="0">
                <a:solidFill>
                  <a:schemeClr val="tx2"/>
                </a:solidFill>
                <a:latin typeface="Verdana" pitchFamily="34" charset="0"/>
              </a:rPr>
              <a:t>);</a:t>
            </a:r>
          </a:p>
          <a:p>
            <a:pPr fontAlgn="b">
              <a:defRPr/>
            </a:pPr>
            <a:endParaRPr lang="ru-RU" sz="1400" b="1" dirty="0">
              <a:solidFill>
                <a:srgbClr val="333399"/>
              </a:solidFill>
              <a:latin typeface="Verdana" pitchFamily="34" charset="0"/>
            </a:endParaRPr>
          </a:p>
          <a:p>
            <a:pPr fontAlgn="b">
              <a:defRPr/>
            </a:pPr>
            <a:r>
              <a:rPr lang="ru-RU" sz="1400" b="1" dirty="0">
                <a:solidFill>
                  <a:srgbClr val="333399"/>
                </a:solidFill>
                <a:latin typeface="Verdana" pitchFamily="34" charset="0"/>
              </a:rPr>
              <a:t>Стипендия Оксфордского Российского фонда - </a:t>
            </a:r>
            <a:r>
              <a:rPr lang="en-US" sz="1600" b="1" dirty="0">
                <a:solidFill>
                  <a:srgbClr val="FF0000"/>
                </a:solidFill>
                <a:latin typeface="Verdana" pitchFamily="34" charset="0"/>
              </a:rPr>
              <a:t>6</a:t>
            </a:r>
            <a:r>
              <a:rPr lang="ru-RU" sz="1600" b="1" dirty="0">
                <a:solidFill>
                  <a:srgbClr val="FF0000"/>
                </a:solidFill>
                <a:latin typeface="Verdana" pitchFamily="34" charset="0"/>
              </a:rPr>
              <a:t>000 </a:t>
            </a:r>
            <a:r>
              <a:rPr lang="ru-RU" sz="1400" dirty="0">
                <a:solidFill>
                  <a:schemeClr val="tx2"/>
                </a:solidFill>
                <a:latin typeface="Verdana" pitchFamily="34" charset="0"/>
              </a:rPr>
              <a:t>(для студентов института филологии, института экономики и права, института истории, политических и социальных наук, института иностранного языка, института педагогики и психологии);</a:t>
            </a:r>
          </a:p>
          <a:p>
            <a:pPr fontAlgn="b">
              <a:defRPr/>
            </a:pPr>
            <a:endParaRPr lang="ru-RU" sz="1400" dirty="0">
              <a:solidFill>
                <a:schemeClr val="tx2"/>
              </a:solidFill>
              <a:latin typeface="Verdana" pitchFamily="34" charset="0"/>
            </a:endParaRPr>
          </a:p>
          <a:p>
            <a:pPr fontAlgn="b">
              <a:defRPr/>
            </a:pPr>
            <a:r>
              <a:rPr lang="ru-RU" sz="1400" b="1" dirty="0">
                <a:solidFill>
                  <a:schemeClr val="tx2"/>
                </a:solidFill>
                <a:latin typeface="Verdana" pitchFamily="34" charset="0"/>
              </a:rPr>
              <a:t>Стипендиальная программа Фонда В. Потанина </a:t>
            </a:r>
            <a:r>
              <a:rPr lang="ru-RU" sz="1400" dirty="0">
                <a:solidFill>
                  <a:schemeClr val="tx2"/>
                </a:solidFill>
                <a:latin typeface="Verdana" pitchFamily="34" charset="0"/>
              </a:rPr>
              <a:t>для магистрантов  (дополнительно к основной стипендии) </a:t>
            </a:r>
            <a:r>
              <a:rPr lang="ru-RU" sz="1600" b="1" dirty="0">
                <a:solidFill>
                  <a:srgbClr val="FF0000"/>
                </a:solidFill>
                <a:latin typeface="Verdana" pitchFamily="34" charset="0"/>
              </a:rPr>
              <a:t>20 000</a:t>
            </a:r>
            <a:r>
              <a:rPr lang="ru-RU" sz="1400" dirty="0">
                <a:solidFill>
                  <a:schemeClr val="tx2"/>
                </a:solidFill>
                <a:latin typeface="Verdana" pitchFamily="34" charset="0"/>
              </a:rPr>
              <a:t>.</a:t>
            </a:r>
          </a:p>
          <a:p>
            <a:pPr fontAlgn="b">
              <a:defRPr/>
            </a:pPr>
            <a:endParaRPr lang="ru-RU" sz="1100" b="1" dirty="0">
              <a:solidFill>
                <a:srgbClr val="333399"/>
              </a:solidFill>
              <a:latin typeface="Verdana" pitchFamily="34" charset="0"/>
            </a:endParaRPr>
          </a:p>
          <a:p>
            <a:pPr fontAlgn="b">
              <a:defRPr/>
            </a:pPr>
            <a:endParaRPr lang="ru-RU" sz="1100" b="1" dirty="0">
              <a:solidFill>
                <a:srgbClr val="333399"/>
              </a:solidFill>
              <a:latin typeface="Verdana" pitchFamily="34" charset="0"/>
            </a:endParaRPr>
          </a:p>
          <a:p>
            <a:pPr fontAlgn="b">
              <a:defRPr/>
            </a:pPr>
            <a:endParaRPr lang="ru-RU" sz="1100" b="1" dirty="0">
              <a:solidFill>
                <a:srgbClr val="333399"/>
              </a:solidFill>
              <a:latin typeface="Verdana" pitchFamily="34" charset="0"/>
            </a:endParaRPr>
          </a:p>
          <a:p>
            <a:pPr fontAlgn="b">
              <a:defRPr/>
            </a:pPr>
            <a:endParaRPr lang="ru-RU" sz="1100" b="1" dirty="0">
              <a:solidFill>
                <a:srgbClr val="3333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Группа 5"/>
          <p:cNvGrpSpPr>
            <a:grpSpLocks/>
          </p:cNvGrpSpPr>
          <p:nvPr/>
        </p:nvGrpSpPr>
        <p:grpSpPr bwMode="auto">
          <a:xfrm>
            <a:off x="3" y="483518"/>
            <a:ext cx="6804025" cy="4659983"/>
            <a:chOff x="2436466" y="620753"/>
            <a:chExt cx="7262390" cy="6759535"/>
          </a:xfrm>
        </p:grpSpPr>
        <p:pic>
          <p:nvPicPr>
            <p:cNvPr id="2663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36466" y="620753"/>
              <a:ext cx="7262390" cy="6759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Овальная выноска 4"/>
            <p:cNvSpPr/>
            <p:nvPr/>
          </p:nvSpPr>
          <p:spPr>
            <a:xfrm>
              <a:off x="7593376" y="4330655"/>
              <a:ext cx="87130" cy="87130"/>
            </a:xfrm>
            <a:prstGeom prst="wedgeEllipseCallou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Овальная выноска 6"/>
            <p:cNvSpPr/>
            <p:nvPr/>
          </p:nvSpPr>
          <p:spPr>
            <a:xfrm>
              <a:off x="7589668" y="4402923"/>
              <a:ext cx="87130" cy="87130"/>
            </a:xfrm>
            <a:prstGeom prst="wedgeEllipseCallou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Овальная выноска 7"/>
            <p:cNvSpPr/>
            <p:nvPr/>
          </p:nvSpPr>
          <p:spPr>
            <a:xfrm>
              <a:off x="7013604" y="4762703"/>
              <a:ext cx="87130" cy="87130"/>
            </a:xfrm>
            <a:prstGeom prst="wedgeEllipseCallou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Овальная выноска 8"/>
            <p:cNvSpPr/>
            <p:nvPr/>
          </p:nvSpPr>
          <p:spPr>
            <a:xfrm>
              <a:off x="7084756" y="4798707"/>
              <a:ext cx="87130" cy="87130"/>
            </a:xfrm>
            <a:prstGeom prst="wedgeEllipseCallou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Овальная выноска 9"/>
            <p:cNvSpPr/>
            <p:nvPr/>
          </p:nvSpPr>
          <p:spPr>
            <a:xfrm>
              <a:off x="7084756" y="4720043"/>
              <a:ext cx="87130" cy="87130"/>
            </a:xfrm>
            <a:prstGeom prst="wedgeEllipseCallou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6627" name="Заголовок 1"/>
          <p:cNvSpPr>
            <a:spLocks noGrp="1"/>
          </p:cNvSpPr>
          <p:nvPr>
            <p:ph type="title"/>
          </p:nvPr>
        </p:nvSpPr>
        <p:spPr>
          <a:xfrm>
            <a:off x="1299899" y="-30592"/>
            <a:ext cx="5976711" cy="691754"/>
          </a:xfrm>
        </p:spPr>
        <p:txBody>
          <a:bodyPr>
            <a:normAutofit/>
          </a:bodyPr>
          <a:lstStyle/>
          <a:p>
            <a:pPr>
              <a:tabLst>
                <a:tab pos="2514600" algn="l"/>
              </a:tabLst>
            </a:pPr>
            <a:r>
              <a:rPr lang="ru-RU" alt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Имущественный комплекс ПетрГУ</a:t>
            </a:r>
          </a:p>
        </p:txBody>
      </p:sp>
      <p:sp>
        <p:nvSpPr>
          <p:cNvPr id="35842" name="Объект 2"/>
          <p:cNvSpPr>
            <a:spLocks noGrp="1"/>
          </p:cNvSpPr>
          <p:nvPr>
            <p:ph idx="4294967295"/>
          </p:nvPr>
        </p:nvSpPr>
        <p:spPr>
          <a:xfrm>
            <a:off x="6951590" y="123478"/>
            <a:ext cx="2088232" cy="4572509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500" b="1" dirty="0">
                <a:solidFill>
                  <a:srgbClr val="000066"/>
                </a:solidFill>
              </a:rPr>
              <a:t>11 </a:t>
            </a:r>
            <a:r>
              <a:rPr lang="ru-RU" altLang="ru-RU" sz="1500" dirty="0">
                <a:solidFill>
                  <a:srgbClr val="000066"/>
                </a:solidFill>
              </a:rPr>
              <a:t>учебных корпусов,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500" dirty="0">
                <a:solidFill>
                  <a:srgbClr val="000066"/>
                </a:solidFill>
              </a:rPr>
              <a:t>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500" b="1" dirty="0">
                <a:solidFill>
                  <a:srgbClr val="000066"/>
                </a:solidFill>
              </a:rPr>
              <a:t>11 </a:t>
            </a:r>
            <a:r>
              <a:rPr lang="ru-RU" altLang="ru-RU" sz="1500" dirty="0">
                <a:solidFill>
                  <a:srgbClr val="000066"/>
                </a:solidFill>
              </a:rPr>
              <a:t>общежитий,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ru-RU" altLang="ru-RU" sz="1500" dirty="0">
              <a:solidFill>
                <a:srgbClr val="000066"/>
              </a:solidFill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500" b="1" dirty="0">
                <a:solidFill>
                  <a:srgbClr val="000066"/>
                </a:solidFill>
              </a:rPr>
              <a:t>5 </a:t>
            </a:r>
            <a:r>
              <a:rPr lang="ru-RU" altLang="ru-RU" sz="1500" dirty="0">
                <a:solidFill>
                  <a:srgbClr val="000066"/>
                </a:solidFill>
              </a:rPr>
              <a:t>учебно-</a:t>
            </a:r>
            <a:br>
              <a:rPr lang="ru-RU" altLang="ru-RU" sz="1500" dirty="0">
                <a:solidFill>
                  <a:srgbClr val="000066"/>
                </a:solidFill>
              </a:rPr>
            </a:br>
            <a:r>
              <a:rPr lang="ru-RU" altLang="ru-RU" sz="1500" dirty="0">
                <a:solidFill>
                  <a:srgbClr val="000066"/>
                </a:solidFill>
              </a:rPr>
              <a:t>производственных баз,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500" dirty="0">
                <a:solidFill>
                  <a:srgbClr val="000066"/>
                </a:solidFill>
              </a:rPr>
              <a:t/>
            </a:r>
            <a:br>
              <a:rPr lang="ru-RU" altLang="ru-RU" sz="1500" dirty="0">
                <a:solidFill>
                  <a:srgbClr val="000066"/>
                </a:solidFill>
              </a:rPr>
            </a:br>
            <a:r>
              <a:rPr lang="ru-RU" altLang="ru-RU" sz="1500" dirty="0">
                <a:solidFill>
                  <a:srgbClr val="000066"/>
                </a:solidFill>
              </a:rPr>
              <a:t>Спортивный комплекс,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500" dirty="0">
                <a:solidFill>
                  <a:srgbClr val="000066"/>
                </a:solidFill>
              </a:rPr>
              <a:t>Бассейн,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ru-RU" altLang="ru-RU" sz="1500" dirty="0">
              <a:solidFill>
                <a:srgbClr val="000066"/>
              </a:solidFill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500" dirty="0">
                <a:solidFill>
                  <a:srgbClr val="000066"/>
                </a:solidFill>
              </a:rPr>
              <a:t>Виварий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altLang="ru-RU" sz="1500" dirty="0">
                <a:solidFill>
                  <a:srgbClr val="000066"/>
                </a:solidFill>
              </a:rPr>
              <a:t>Ботанический сад,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ru-RU" altLang="ru-RU" sz="1500" dirty="0">
              <a:solidFill>
                <a:srgbClr val="000066"/>
              </a:solidFill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500" b="1" dirty="0">
                <a:solidFill>
                  <a:srgbClr val="000066"/>
                </a:solidFill>
              </a:rPr>
              <a:t>2 </a:t>
            </a:r>
            <a:r>
              <a:rPr lang="ru-RU" altLang="ru-RU" sz="1500" dirty="0">
                <a:solidFill>
                  <a:srgbClr val="000066"/>
                </a:solidFill>
              </a:rPr>
              <a:t>спортивно-</a:t>
            </a:r>
            <a:br>
              <a:rPr lang="ru-RU" altLang="ru-RU" sz="1500" dirty="0">
                <a:solidFill>
                  <a:srgbClr val="000066"/>
                </a:solidFill>
              </a:rPr>
            </a:br>
            <a:r>
              <a:rPr lang="ru-RU" altLang="ru-RU" sz="1500" dirty="0">
                <a:solidFill>
                  <a:srgbClr val="000066"/>
                </a:solidFill>
              </a:rPr>
              <a:t>оздоровительные базы</a:t>
            </a:r>
            <a:r>
              <a:rPr lang="ru-RU" altLang="ru-RU" sz="1500" b="1" dirty="0">
                <a:solidFill>
                  <a:srgbClr val="000066"/>
                </a:solidFill>
              </a:rPr>
              <a:t/>
            </a:r>
            <a:br>
              <a:rPr lang="ru-RU" altLang="ru-RU" sz="1500" b="1" dirty="0">
                <a:solidFill>
                  <a:srgbClr val="000066"/>
                </a:solidFill>
              </a:rPr>
            </a:br>
            <a:r>
              <a:rPr lang="ru-RU" altLang="ru-RU" sz="1500" b="1" dirty="0">
                <a:solidFill>
                  <a:srgbClr val="000066"/>
                </a:solidFill>
              </a:rPr>
              <a:t>Университетский кампус</a:t>
            </a:r>
            <a:br>
              <a:rPr lang="ru-RU" altLang="ru-RU" sz="1500" b="1" dirty="0">
                <a:solidFill>
                  <a:srgbClr val="000066"/>
                </a:solidFill>
              </a:rPr>
            </a:br>
            <a:r>
              <a:rPr lang="ru-RU" altLang="ru-RU" sz="1500" b="1" dirty="0">
                <a:solidFill>
                  <a:srgbClr val="000066"/>
                </a:solidFill>
              </a:rPr>
              <a:t>«Древлянка»</a:t>
            </a:r>
          </a:p>
        </p:txBody>
      </p:sp>
      <p:sp>
        <p:nvSpPr>
          <p:cNvPr id="12" name="Прямоугольник 11"/>
          <p:cNvSpPr/>
          <p:nvPr/>
        </p:nvSpPr>
        <p:spPr>
          <a:xfrm rot="19770988">
            <a:off x="1677988" y="3921919"/>
            <a:ext cx="677862" cy="310754"/>
          </a:xfrm>
          <a:prstGeom prst="rect">
            <a:avLst/>
          </a:prstGeom>
          <a:solidFill>
            <a:srgbClr val="C00000">
              <a:alpha val="16078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51" tIns="42776" rIns="85551" bIns="42776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630" name="TextBox 1"/>
          <p:cNvSpPr txBox="1">
            <a:spLocks noChangeArrowheads="1"/>
          </p:cNvSpPr>
          <p:nvPr/>
        </p:nvSpPr>
        <p:spPr bwMode="auto">
          <a:xfrm>
            <a:off x="3492503" y="1168005"/>
            <a:ext cx="3319463" cy="119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551" tIns="42776" rIns="85551" bIns="42776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104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/>
              <a:t>здания, строения и сооружения,  </a:t>
            </a:r>
          </a:p>
          <a:p>
            <a:r>
              <a:rPr lang="ru-RU" b="1" dirty="0">
                <a:solidFill>
                  <a:srgbClr val="C00000"/>
                </a:solidFill>
              </a:rPr>
              <a:t>29</a:t>
            </a:r>
            <a:r>
              <a:rPr lang="ru-RU" dirty="0"/>
              <a:t> земельных участков, </a:t>
            </a:r>
            <a:br>
              <a:rPr lang="ru-RU" dirty="0"/>
            </a:br>
            <a:r>
              <a:rPr lang="ru-RU" dirty="0"/>
              <a:t>общей площадью </a:t>
            </a:r>
            <a:r>
              <a:rPr lang="ru-RU" b="1" dirty="0">
                <a:solidFill>
                  <a:srgbClr val="C00000"/>
                </a:solidFill>
              </a:rPr>
              <a:t>489,87</a:t>
            </a:r>
            <a:r>
              <a:rPr lang="en-US" dirty="0"/>
              <a:t> </a:t>
            </a:r>
            <a:r>
              <a:rPr lang="ru-RU" dirty="0"/>
              <a:t>га</a:t>
            </a:r>
          </a:p>
        </p:txBody>
      </p:sp>
    </p:spTree>
    <p:extLst>
      <p:ext uri="{BB962C8B-B14F-4D97-AF65-F5344CB8AC3E}">
        <p14:creationId xmlns:p14="http://schemas.microsoft.com/office/powerpoint/2010/main" xmlns="" val="353528417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file-server\Для обмена\Ширяева Ольга\рабочая папка\клип арт\фон\Blue-polygonal-backgroun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67" b="18407"/>
          <a:stretch/>
        </p:blipFill>
        <p:spPr bwMode="auto">
          <a:xfrm>
            <a:off x="-252536" y="-1"/>
            <a:ext cx="9396536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2"/>
          <p:cNvSpPr/>
          <p:nvPr/>
        </p:nvSpPr>
        <p:spPr>
          <a:xfrm>
            <a:off x="-74812" y="4421679"/>
            <a:ext cx="4176388" cy="664054"/>
          </a:xfrm>
          <a:custGeom>
            <a:avLst/>
            <a:gdLst>
              <a:gd name="connsiteX0" fmla="*/ 0 w 10691813"/>
              <a:gd name="connsiteY0" fmla="*/ 0 h 975995"/>
              <a:gd name="connsiteX1" fmla="*/ 10691813 w 10691813"/>
              <a:gd name="connsiteY1" fmla="*/ 0 h 975995"/>
              <a:gd name="connsiteX2" fmla="*/ 10691813 w 10691813"/>
              <a:gd name="connsiteY2" fmla="*/ 975995 h 975995"/>
              <a:gd name="connsiteX3" fmla="*/ 0 w 10691813"/>
              <a:gd name="connsiteY3" fmla="*/ 975995 h 975995"/>
              <a:gd name="connsiteX4" fmla="*/ 0 w 10691813"/>
              <a:gd name="connsiteY4" fmla="*/ 0 h 975995"/>
              <a:gd name="connsiteX0" fmla="*/ 692332 w 10691813"/>
              <a:gd name="connsiteY0" fmla="*/ 13062 h 975995"/>
              <a:gd name="connsiteX1" fmla="*/ 10691813 w 10691813"/>
              <a:gd name="connsiteY1" fmla="*/ 0 h 975995"/>
              <a:gd name="connsiteX2" fmla="*/ 10691813 w 10691813"/>
              <a:gd name="connsiteY2" fmla="*/ 975995 h 975995"/>
              <a:gd name="connsiteX3" fmla="*/ 0 w 10691813"/>
              <a:gd name="connsiteY3" fmla="*/ 975995 h 975995"/>
              <a:gd name="connsiteX4" fmla="*/ 692332 w 10691813"/>
              <a:gd name="connsiteY4" fmla="*/ 13062 h 975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91813" h="975995">
                <a:moveTo>
                  <a:pt x="692332" y="13062"/>
                </a:moveTo>
                <a:lnTo>
                  <a:pt x="10691813" y="0"/>
                </a:lnTo>
                <a:lnTo>
                  <a:pt x="10691813" y="975995"/>
                </a:lnTo>
                <a:lnTo>
                  <a:pt x="0" y="975995"/>
                </a:lnTo>
                <a:lnTo>
                  <a:pt x="692332" y="13062"/>
                </a:lnTo>
                <a:close/>
              </a:path>
            </a:pathLst>
          </a:custGeom>
          <a:solidFill>
            <a:srgbClr val="298F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7" y="87476"/>
            <a:ext cx="8079575" cy="28294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299380"/>
            <a:ext cx="4968552" cy="634937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Структура образовательной деятельности </a:t>
            </a:r>
            <a:r>
              <a:rPr lang="ru-RU" b="1" dirty="0" err="1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ПетрГУ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09" y="248874"/>
            <a:ext cx="61885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00" t="-728" r="4001" b="6554"/>
          <a:stretch/>
        </p:blipFill>
        <p:spPr>
          <a:xfrm>
            <a:off x="4333047" y="1010002"/>
            <a:ext cx="3033084" cy="2624386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409" y="647626"/>
            <a:ext cx="1359677" cy="1022744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409" y="2949709"/>
            <a:ext cx="1378683" cy="1085993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34083" y="1733218"/>
            <a:ext cx="1396593" cy="1109336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3" y="3157614"/>
            <a:ext cx="1362945" cy="1065970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6481" y="125662"/>
            <a:ext cx="1296144" cy="1043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-146858" y="4582793"/>
            <a:ext cx="4320480" cy="327160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>
                <a:solidFill>
                  <a:prstClr val="white"/>
                </a:solidFill>
                <a:latin typeface="Century Gothic" panose="020B0502020202020204" pitchFamily="34" charset="0"/>
              </a:rPr>
              <a:t>БУДУЩЕЕ НАЧИНАЕТСЯ ЗДЕСЬ!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9833" y="1106630"/>
            <a:ext cx="4147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Институт математики и информационных технологий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934" y="1791329"/>
            <a:ext cx="4147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Институт экономики и права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934" y="2292386"/>
            <a:ext cx="4147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Институт филологии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6630" y="2739455"/>
            <a:ext cx="4147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Институт иностранных языков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505" y="3207242"/>
            <a:ext cx="4680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Институт педагогики и психологии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0247" y="3687581"/>
            <a:ext cx="4147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Институт физической культуры, спорта и туризма</a:t>
            </a:r>
          </a:p>
        </p:txBody>
      </p:sp>
    </p:spTree>
    <p:extLst>
      <p:ext uri="{BB962C8B-B14F-4D97-AF65-F5344CB8AC3E}">
        <p14:creationId xmlns:p14="http://schemas.microsoft.com/office/powerpoint/2010/main" xmlns="" val="255773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25" grpId="0"/>
      <p:bldP spid="26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file-server\Для обмена\Ширяева Ольга\рабочая папка\клип арт\фон\Blue-polygonal-backgroun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67" b="18407"/>
          <a:stretch/>
        </p:blipFill>
        <p:spPr bwMode="auto">
          <a:xfrm>
            <a:off x="-477906" y="-1"/>
            <a:ext cx="9621906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2"/>
          <p:cNvSpPr/>
          <p:nvPr/>
        </p:nvSpPr>
        <p:spPr>
          <a:xfrm>
            <a:off x="-252536" y="4342790"/>
            <a:ext cx="4714310" cy="664054"/>
          </a:xfrm>
          <a:custGeom>
            <a:avLst/>
            <a:gdLst>
              <a:gd name="connsiteX0" fmla="*/ 0 w 10691813"/>
              <a:gd name="connsiteY0" fmla="*/ 0 h 975995"/>
              <a:gd name="connsiteX1" fmla="*/ 10691813 w 10691813"/>
              <a:gd name="connsiteY1" fmla="*/ 0 h 975995"/>
              <a:gd name="connsiteX2" fmla="*/ 10691813 w 10691813"/>
              <a:gd name="connsiteY2" fmla="*/ 975995 h 975995"/>
              <a:gd name="connsiteX3" fmla="*/ 0 w 10691813"/>
              <a:gd name="connsiteY3" fmla="*/ 975995 h 975995"/>
              <a:gd name="connsiteX4" fmla="*/ 0 w 10691813"/>
              <a:gd name="connsiteY4" fmla="*/ 0 h 975995"/>
              <a:gd name="connsiteX0" fmla="*/ 692332 w 10691813"/>
              <a:gd name="connsiteY0" fmla="*/ 13062 h 975995"/>
              <a:gd name="connsiteX1" fmla="*/ 10691813 w 10691813"/>
              <a:gd name="connsiteY1" fmla="*/ 0 h 975995"/>
              <a:gd name="connsiteX2" fmla="*/ 10691813 w 10691813"/>
              <a:gd name="connsiteY2" fmla="*/ 975995 h 975995"/>
              <a:gd name="connsiteX3" fmla="*/ 0 w 10691813"/>
              <a:gd name="connsiteY3" fmla="*/ 975995 h 975995"/>
              <a:gd name="connsiteX4" fmla="*/ 692332 w 10691813"/>
              <a:gd name="connsiteY4" fmla="*/ 13062 h 975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91813" h="975995">
                <a:moveTo>
                  <a:pt x="692332" y="13062"/>
                </a:moveTo>
                <a:lnTo>
                  <a:pt x="10691813" y="0"/>
                </a:lnTo>
                <a:lnTo>
                  <a:pt x="10691813" y="975995"/>
                </a:lnTo>
                <a:lnTo>
                  <a:pt x="0" y="975995"/>
                </a:lnTo>
                <a:lnTo>
                  <a:pt x="692332" y="13062"/>
                </a:lnTo>
                <a:close/>
              </a:path>
            </a:pathLst>
          </a:custGeom>
          <a:solidFill>
            <a:srgbClr val="298F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7" y="87476"/>
            <a:ext cx="8079575" cy="28294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299380"/>
            <a:ext cx="4968552" cy="634937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Структура  образовательной деятельности ПетрГУ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5537" y="877784"/>
            <a:ext cx="4176464" cy="1004268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801555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09" y="248874"/>
            <a:ext cx="61885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00" t="-728" r="4001" b="6554"/>
          <a:stretch/>
        </p:blipFill>
        <p:spPr>
          <a:xfrm>
            <a:off x="4528678" y="995872"/>
            <a:ext cx="3030825" cy="2624386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647626"/>
            <a:ext cx="1219069" cy="1134126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3125860"/>
            <a:ext cx="1224136" cy="1085993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3066" y="1948875"/>
            <a:ext cx="1255157" cy="1109336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95439" y="3208383"/>
            <a:ext cx="1218929" cy="1065970"/>
          </a:xfrm>
          <a:prstGeom prst="ellipse">
            <a:avLst/>
          </a:prstGeom>
          <a:ln w="57150">
            <a:solidFill>
              <a:srgbClr val="298F8F"/>
            </a:solidFill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9095" y="89102"/>
            <a:ext cx="1430546" cy="115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-68835" y="4546336"/>
            <a:ext cx="4320480" cy="327160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algn="ctr" defTabSz="801555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>
                <a:solidFill>
                  <a:prstClr val="white"/>
                </a:solidFill>
                <a:latin typeface="Century Gothic" panose="020B0502020202020204" pitchFamily="34" charset="0"/>
              </a:rPr>
              <a:t>БУДУЩЕЕ НАЧИНАЕТСЯ ЗДЕСЬ!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5793" y="1146697"/>
            <a:ext cx="4147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Физико-технический институт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5976" y="1489364"/>
            <a:ext cx="4147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Институт лесных, горных и строительных наук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5976" y="2117326"/>
            <a:ext cx="4147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Медицинский институт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351" y="2677544"/>
            <a:ext cx="4147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Институт биологии, экологии и </a:t>
            </a:r>
            <a:r>
              <a:rPr lang="ru-RU" sz="1600" b="1" dirty="0" err="1"/>
              <a:t>агротехнологий</a:t>
            </a:r>
            <a:endParaRPr lang="ru-RU" sz="1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12292" y="3387215"/>
            <a:ext cx="4147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Институт истории, политических и социальных наук</a:t>
            </a:r>
          </a:p>
        </p:txBody>
      </p:sp>
    </p:spTree>
    <p:extLst>
      <p:ext uri="{BB962C8B-B14F-4D97-AF65-F5344CB8AC3E}">
        <p14:creationId xmlns:p14="http://schemas.microsoft.com/office/powerpoint/2010/main" xmlns="" val="177637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"/>
            <a:ext cx="7776864" cy="69175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пространства для учебы и проектной деятельности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60"/>
            <a:ext cx="64806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546" y="859065"/>
            <a:ext cx="3456384" cy="254515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651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59065"/>
            <a:ext cx="3625771" cy="25173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016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3507854"/>
            <a:ext cx="60486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solidFill>
                  <a:srgbClr val="000099"/>
                </a:solidFill>
              </a:rPr>
              <a:t>4 года назад начались занятия  у студентов и преподавателей  Института лесных, горных и строительных наук в новом корпусе на пр. Ленина, 29. </a:t>
            </a:r>
          </a:p>
          <a:p>
            <a:pPr indent="363538">
              <a:buNone/>
            </a:pPr>
            <a:endParaRPr lang="ru-RU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51762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3878" y="522136"/>
            <a:ext cx="2160240" cy="425358"/>
          </a:xfrm>
        </p:spPr>
        <p:txBody>
          <a:bodyPr>
            <a:prstTxWarp prst="textChevron">
              <a:avLst/>
            </a:prstTxWarp>
            <a:normAutofit/>
          </a:bodyPr>
          <a:lstStyle/>
          <a:p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Точка кипения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593" y="1243137"/>
            <a:ext cx="2200151" cy="12707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762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 bwMode="auto">
          <a:xfrm>
            <a:off x="155575" y="4165663"/>
            <a:ext cx="6256312" cy="521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889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ru-RU" sz="1800" b="1" kern="0" dirty="0">
                <a:solidFill>
                  <a:srgbClr val="000099"/>
                </a:solidFill>
              </a:rPr>
              <a:t>Новые пространства стали местом встреч, обсуждений, принятия решений представителей бизнеса, власти,  ученых, педагогов, студентов.</a:t>
            </a:r>
          </a:p>
          <a:p>
            <a:endParaRPr lang="ru-RU" sz="1400" kern="0" dirty="0">
              <a:solidFill>
                <a:srgbClr val="3333CC"/>
              </a:solidFill>
            </a:endParaRPr>
          </a:p>
          <a:p>
            <a:endParaRPr lang="ru-RU" kern="0" dirty="0"/>
          </a:p>
          <a:p>
            <a:endParaRPr lang="ru-RU" kern="0" dirty="0"/>
          </a:p>
          <a:p>
            <a:endParaRPr lang="ru-RU" kern="0" dirty="0"/>
          </a:p>
          <a:p>
            <a:endParaRPr lang="ru-RU" sz="1200" kern="0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5760"/>
            <a:ext cx="64806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115616" y="72125"/>
            <a:ext cx="7830543" cy="425358"/>
          </a:xfrm>
          <a:prstGeom prst="rect">
            <a:avLst/>
          </a:prstGeom>
        </p:spPr>
        <p:txBody>
          <a:bodyPr vert="horz" lIns="80165" tIns="40083" rIns="80165" bIns="40083" rtlCol="0" anchor="ctr">
            <a:normAutofit fontScale="90000"/>
          </a:bodyPr>
          <a:lstStyle>
            <a:lvl1pPr algn="l" defTabSz="88366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пространства для учебы и проектной деятельности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" name="AutoShape 4" descr="https://petrsu.ru/files/soc_service/15216475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4450" y="2549926"/>
            <a:ext cx="2139702" cy="1426468"/>
          </a:xfrm>
          <a:prstGeom prst="rect">
            <a:avLst/>
          </a:prstGeom>
          <a:noFill/>
          <a:ln>
            <a:noFill/>
          </a:ln>
          <a:effectLst>
            <a:softEdge rad="762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724128" y="541708"/>
            <a:ext cx="2528809" cy="425358"/>
          </a:xfrm>
          <a:prstGeom prst="rect">
            <a:avLst/>
          </a:prstGeom>
        </p:spPr>
        <p:txBody>
          <a:bodyPr vert="horz" lIns="80165" tIns="40083" rIns="80165" bIns="40083" numCol="1" rtlCol="0" anchor="ctr">
            <a:prstTxWarp prst="textChevron">
              <a:avLst/>
            </a:prstTxWarp>
            <a:normAutofit fontScale="77500" lnSpcReduction="20000"/>
          </a:bodyPr>
          <a:lstStyle>
            <a:lvl1pPr algn="l" defTabSz="88366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Молодежный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иннопарк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7" descr="https://petrsu.ru/files/ngallery/2019/3/26/f_1553588605_157718/big/5c99e235af9c6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75218"/>
            <a:ext cx="2133073" cy="133866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11" descr="https://pp.userapi.com/c841134/v841134197/4a2a6/6l-zB8CYVDg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3" descr="https://pp.userapi.com/c841134/v841134197/4a2a6/6l-zB8CYVDg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3264" y="1044172"/>
            <a:ext cx="1237471" cy="121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8112" y="2620592"/>
            <a:ext cx="2350420" cy="128513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889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2775" y="817086"/>
            <a:ext cx="3273848" cy="42535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Гуманитарный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иннопарк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 bwMode="auto">
          <a:xfrm>
            <a:off x="115888" y="4299942"/>
            <a:ext cx="5824264" cy="521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889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ru-RU" sz="1600" b="1" kern="0" dirty="0">
                <a:solidFill>
                  <a:srgbClr val="000099"/>
                </a:solidFill>
              </a:rPr>
              <a:t>Новые пространства стали местом обучения, встреч, обсуждений, принятия решений, работы над проектами, профориентационной работы.</a:t>
            </a:r>
          </a:p>
          <a:p>
            <a:endParaRPr lang="ru-RU" sz="1400" kern="0" dirty="0">
              <a:solidFill>
                <a:srgbClr val="3333CC"/>
              </a:solidFill>
            </a:endParaRPr>
          </a:p>
          <a:p>
            <a:endParaRPr lang="ru-RU" kern="0" dirty="0"/>
          </a:p>
          <a:p>
            <a:endParaRPr lang="ru-RU" kern="0" dirty="0"/>
          </a:p>
          <a:p>
            <a:endParaRPr lang="ru-RU" kern="0" dirty="0"/>
          </a:p>
          <a:p>
            <a:endParaRPr lang="ru-RU" sz="1200" kern="0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5760"/>
            <a:ext cx="648069" cy="62026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115616" y="143211"/>
            <a:ext cx="7830543" cy="425358"/>
          </a:xfrm>
          <a:prstGeom prst="rect">
            <a:avLst/>
          </a:prstGeom>
        </p:spPr>
        <p:txBody>
          <a:bodyPr vert="horz" lIns="80165" tIns="40083" rIns="80165" bIns="40083" rtlCol="0" anchor="ctr">
            <a:normAutofit fontScale="90000"/>
          </a:bodyPr>
          <a:lstStyle>
            <a:lvl1pPr algn="l" defTabSz="88366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2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пространства для учебы и проектной деятельности</a:t>
            </a:r>
            <a:r>
              <a:rPr lang="ru-RU" sz="2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4" descr="https://petrsu.ru/files/soc_service/15216475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7" descr="https://petrsu.ru/files/ngallery/2019/3/26/f_1553588605_157718/big/5c99e235af9c6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1" descr="https://pp.userapi.com/c841134/v841134197/4a2a6/6l-zB8CYVDg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3" descr="https://pp.userapi.com/c841134/v841134197/4a2a6/6l-zB8CYVDg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2841" y="1235632"/>
            <a:ext cx="1237471" cy="121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5203965" y="810274"/>
            <a:ext cx="3129832" cy="425358"/>
          </a:xfrm>
          <a:prstGeom prst="rect">
            <a:avLst/>
          </a:prstGeom>
        </p:spPr>
        <p:txBody>
          <a:bodyPr vert="horz" lIns="80165" tIns="40083" rIns="80165" bIns="40083" rtlCol="0" anchor="ctr">
            <a:normAutofit fontScale="75000" lnSpcReduction="20000"/>
          </a:bodyPr>
          <a:lstStyle>
            <a:lvl1pPr algn="l" defTabSz="88366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иннопарк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</a:p>
          <a:p>
            <a:pPr fontAlgn="auto">
              <a:spcAft>
                <a:spcPts val="0"/>
              </a:spcAft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1 и 2 очередь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5" y="1416012"/>
            <a:ext cx="2229272" cy="1158176"/>
          </a:xfrm>
          <a:prstGeom prst="rect">
            <a:avLst/>
          </a:prstGeom>
          <a:noFill/>
          <a:ln>
            <a:noFill/>
          </a:ln>
          <a:effectLst>
            <a:softEdge rad="1016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0214" y="2674191"/>
            <a:ext cx="2175611" cy="163170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1" y="2801003"/>
            <a:ext cx="1998585" cy="1498939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44402"/>
            <a:ext cx="2051591" cy="1368396"/>
          </a:xfrm>
          <a:prstGeom prst="rect">
            <a:avLst/>
          </a:prstGeom>
          <a:noFill/>
          <a:ln>
            <a:noFill/>
          </a:ln>
          <a:effectLst>
            <a:softEdge rad="889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66236582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11759</TotalTime>
  <Words>3282</Words>
  <Application>Microsoft Office PowerPoint</Application>
  <PresentationFormat>Экран (16:9)</PresentationFormat>
  <Paragraphs>367</Paragraphs>
  <Slides>32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Специальное оформление</vt:lpstr>
      <vt:lpstr>1_Специальное оформление</vt:lpstr>
      <vt:lpstr>2_Специальное оформление</vt:lpstr>
      <vt:lpstr>Тема Office</vt:lpstr>
      <vt:lpstr>3_Специальное оформление</vt:lpstr>
      <vt:lpstr>1_Тема Office</vt:lpstr>
      <vt:lpstr>2_Тема Office</vt:lpstr>
      <vt:lpstr>Слайд 1</vt:lpstr>
      <vt:lpstr>Слайд 2</vt:lpstr>
      <vt:lpstr>ПетрГУ в цифрах</vt:lpstr>
      <vt:lpstr>Имущественный комплекс ПетрГУ</vt:lpstr>
      <vt:lpstr>Слайд 5</vt:lpstr>
      <vt:lpstr>Слайд 6</vt:lpstr>
      <vt:lpstr>Новые пространства для учебы и проектной деятельности</vt:lpstr>
      <vt:lpstr>Точка кипения</vt:lpstr>
      <vt:lpstr>Гуманитарный иннопарк</vt:lpstr>
      <vt:lpstr>Военная кафедра (военный учебный центр) в ПетрГУ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Учёт индивидуальных достижений</vt:lpstr>
      <vt:lpstr>Слайд 19</vt:lpstr>
      <vt:lpstr>Слайд 20</vt:lpstr>
      <vt:lpstr> Размер стипендии в ПетрГУ   </vt:lpstr>
      <vt:lpstr> Другие стипендии студентам в 2020 году  </vt:lpstr>
      <vt:lpstr>  Некоторые  именные стипендии  в ПетрГУ </vt:lpstr>
      <vt:lpstr>Общежития ПетрГУ</vt:lpstr>
      <vt:lpstr>Общежития ПетрГУ</vt:lpstr>
      <vt:lpstr>Общежития ПетрГУ</vt:lpstr>
      <vt:lpstr>Спортивная и досуговая инфраструктура ПетрГУ</vt:lpstr>
      <vt:lpstr>Адаптеры / профком обучающихся ПетрГУ</vt:lpstr>
      <vt:lpstr>Слайд 29</vt:lpstr>
      <vt:lpstr>Стипендия в ПетрГУ</vt:lpstr>
      <vt:lpstr>Слайд 31</vt:lpstr>
      <vt:lpstr>Слайд 32</vt:lpstr>
    </vt:vector>
  </TitlesOfParts>
  <Company>PetrSU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user</cp:lastModifiedBy>
  <cp:revision>917</cp:revision>
  <cp:lastPrinted>2019-03-30T17:50:16Z</cp:lastPrinted>
  <dcterms:created xsi:type="dcterms:W3CDTF">2011-06-22T09:53:30Z</dcterms:created>
  <dcterms:modified xsi:type="dcterms:W3CDTF">2020-03-27T08:26:02Z</dcterms:modified>
</cp:coreProperties>
</file>