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72" r:id="rId5"/>
    <p:sldId id="271" r:id="rId6"/>
    <p:sldId id="257" r:id="rId7"/>
    <p:sldId id="261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836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794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324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941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04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44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93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7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72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8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792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75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775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489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24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78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2455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9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473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4815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5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1771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68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879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506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3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4517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029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049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673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30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5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69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923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3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7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5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09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C2EB9-7E24-4D3B-9DD2-09F917C623F0}" type="datetimeFigureOut">
              <a:rPr lang="ru-RU" smtClean="0"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A0E18-C2D5-4A76-AF4A-0574379DF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92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3EA0D-54CC-43F5-8239-80C29B42DC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F70D9-5F09-4E13-AD27-2F50229845E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54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9/19/2019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782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8"/>
            <a:ext cx="7772400" cy="295232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информационная система «Электронное образование» Республики Карелия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76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331640" y="5425443"/>
            <a:ext cx="1676081" cy="9884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детский сад</a:t>
            </a:r>
            <a:endParaRPr lang="ru-RU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92434" y="5425444"/>
            <a:ext cx="1604902" cy="98842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1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школа</a:t>
            </a:r>
            <a:endParaRPr lang="ru-RU" sz="1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932040" y="5425444"/>
            <a:ext cx="1800200" cy="98842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1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колледж</a:t>
            </a:r>
            <a:endParaRPr lang="ru-RU" sz="1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22077" y="5301209"/>
            <a:ext cx="1979022" cy="105169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дополнительное образование</a:t>
            </a:r>
            <a:endParaRPr lang="ru-RU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60203" y="3949844"/>
            <a:ext cx="2563681" cy="101295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сегмент (Контингент)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47863" y="1215369"/>
            <a:ext cx="2538585" cy="92746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сегмент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63819" y="404665"/>
            <a:ext cx="2437279" cy="10910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ведомства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516216" y="1772816"/>
            <a:ext cx="2376263" cy="111407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45871" y="3148152"/>
            <a:ext cx="7743008" cy="3533501"/>
          </a:xfrm>
          <a:prstGeom prst="round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8356" y="3303512"/>
            <a:ext cx="3013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Образование </a:t>
            </a:r>
          </a:p>
          <a:p>
            <a:pPr defTabSz="457200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Карелия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>
            <a:stCxn id="4" idx="0"/>
            <a:endCxn id="8" idx="4"/>
          </p:cNvCxnSpPr>
          <p:nvPr/>
        </p:nvCxnSpPr>
        <p:spPr>
          <a:xfrm flipV="1">
            <a:off x="2169681" y="4962802"/>
            <a:ext cx="2672363" cy="46264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0"/>
            <a:endCxn id="8" idx="4"/>
          </p:cNvCxnSpPr>
          <p:nvPr/>
        </p:nvCxnSpPr>
        <p:spPr>
          <a:xfrm flipV="1">
            <a:off x="3994885" y="4962802"/>
            <a:ext cx="847159" cy="4626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4"/>
            <a:endCxn id="6" idx="0"/>
          </p:cNvCxnSpPr>
          <p:nvPr/>
        </p:nvCxnSpPr>
        <p:spPr>
          <a:xfrm>
            <a:off x="4842044" y="4962802"/>
            <a:ext cx="990096" cy="4626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8" idx="4"/>
            <a:endCxn id="7" idx="0"/>
          </p:cNvCxnSpPr>
          <p:nvPr/>
        </p:nvCxnSpPr>
        <p:spPr>
          <a:xfrm>
            <a:off x="4842044" y="4962802"/>
            <a:ext cx="2969544" cy="338407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4"/>
            <a:endCxn id="8" idx="0"/>
          </p:cNvCxnSpPr>
          <p:nvPr/>
        </p:nvCxnSpPr>
        <p:spPr>
          <a:xfrm>
            <a:off x="4617156" y="2142832"/>
            <a:ext cx="224888" cy="18070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9" idx="7"/>
            <a:endCxn id="10" idx="2"/>
          </p:cNvCxnSpPr>
          <p:nvPr/>
        </p:nvCxnSpPr>
        <p:spPr>
          <a:xfrm flipV="1">
            <a:off x="5514681" y="950182"/>
            <a:ext cx="849138" cy="40101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" idx="5"/>
            <a:endCxn id="11" idx="2"/>
          </p:cNvCxnSpPr>
          <p:nvPr/>
        </p:nvCxnSpPr>
        <p:spPr>
          <a:xfrm>
            <a:off x="5514681" y="2007008"/>
            <a:ext cx="1001535" cy="322848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92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1"/>
          <a:stretch/>
        </p:blipFill>
        <p:spPr>
          <a:xfrm>
            <a:off x="459583" y="1390147"/>
            <a:ext cx="8245633" cy="4509416"/>
          </a:xfrm>
          <a:prstGeom prst="rect">
            <a:avLst/>
          </a:prstGeom>
        </p:spPr>
      </p:pic>
      <p:sp>
        <p:nvSpPr>
          <p:cNvPr id="3" name="AutoShape 4" descr="https://encrypted-tbn1.gstatic.com/images?q=tbn:ANd9GcT9OCtCN4NXKkLWhOiCQPDBsIJ1DoQ42kAGrRrbp0EmzvyX-sm0"/>
          <p:cNvSpPr>
            <a:spLocks noChangeAspect="1" noChangeArrowheads="1"/>
          </p:cNvSpPr>
          <p:nvPr/>
        </p:nvSpPr>
        <p:spPr bwMode="auto">
          <a:xfrm>
            <a:off x="230981" y="7938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AutoShape 6" descr="https://encrypted-tbn1.gstatic.com/images?q=tbn:ANd9GcT9OCtCN4NXKkLWhOiCQPDBsIJ1DoQ42kAGrRrbp0EmzvyX-sm0"/>
          <p:cNvSpPr>
            <a:spLocks noChangeAspect="1" noChangeArrowheads="1"/>
          </p:cNvSpPr>
          <p:nvPr/>
        </p:nvSpPr>
        <p:spPr bwMode="auto">
          <a:xfrm>
            <a:off x="345281" y="160338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AutoShape 8" descr="https://encrypted-tbn1.gstatic.com/images?q=tbn:ANd9GcT9OCtCN4NXKkLWhOiCQPDBsIJ1DoQ42kAGrRrbp0EmzvyX-sm0"/>
          <p:cNvSpPr>
            <a:spLocks noChangeAspect="1" noChangeArrowheads="1"/>
          </p:cNvSpPr>
          <p:nvPr/>
        </p:nvSpPr>
        <p:spPr bwMode="auto">
          <a:xfrm>
            <a:off x="459581" y="312738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2427" y="247108"/>
            <a:ext cx="4334795" cy="41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911" tIns="52457" rIns="104911" bIns="52457">
            <a:spAutoFit/>
          </a:bodyPr>
          <a:lstStyle/>
          <a:p>
            <a:pPr>
              <a:defRPr/>
            </a:pPr>
            <a:r>
              <a:rPr lang="ru-RU" alt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ahoma" pitchFamily="34" charset="0"/>
                <a:cs typeface="Tahoma" pitchFamily="34" charset="0"/>
              </a:rPr>
              <a:t>ПРЕДЛАГАЕМАЯ АРХИТЕКТУРА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933932"/>
            <a:ext cx="9144000" cy="154365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39" descr="подчеркивание размытое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34382" r="14063"/>
          <a:stretch>
            <a:fillRect/>
          </a:stretch>
        </p:blipFill>
        <p:spPr bwMode="auto">
          <a:xfrm>
            <a:off x="-1190" y="862841"/>
            <a:ext cx="9080000" cy="21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6913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ru-RU" sz="1400" dirty="0" smtClean="0">
                <a:effectLst/>
                <a:latin typeface="Times New Roman"/>
                <a:ea typeface="Times New Roman"/>
              </a:rPr>
              <a:t>Распоряжение Правительства Российской Федерации от 25 октября 2014 г. № 2125-р «Об утверждении Концепции создания единой федеральной межведомственной системы учета контингента обучающихся по основным образовательным программам и дополнительным общеобразовательным программам»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ru-RU" sz="1400" dirty="0">
                <a:latin typeface="Times New Roman"/>
                <a:ea typeface="Times New Roman"/>
              </a:rPr>
              <a:t>Распоряжение Правительства Российской Федерации от 14 февраля 2015 г. № 236-р «Об утверждении плана мероприятий ("дорожной карты") по созданию единой федеральной межведомственной системы учета контингента обучающихся по основным образовательным программам и дополнительным общеобразовательным программам»</a:t>
            </a:r>
            <a:endParaRPr lang="ru-RU" sz="1400" dirty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Распоряжение </a:t>
            </a:r>
            <a:r>
              <a:rPr lang="ru-RU" sz="1400" dirty="0">
                <a:latin typeface="Times New Roman"/>
                <a:ea typeface="Times New Roman"/>
              </a:rPr>
              <a:t>Правительства Республики Карелия от 7 декабря 2016 года № 925р-П (Министерству образования поручено заключить государственный контракт на модернизацию системы)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ru-RU" sz="1400" dirty="0">
                <a:latin typeface="Times New Roman"/>
                <a:ea typeface="Times New Roman"/>
              </a:rPr>
              <a:t>Федеральный закон от 5 апреля 2013 года № 44-ФЗ «О контрактной системе в сфере закупок товаров, работ, услуг для обеспечения государственных  и муниципальных нужд</a:t>
            </a:r>
            <a:r>
              <a:rPr lang="ru-RU" sz="1400" dirty="0" smtClean="0">
                <a:latin typeface="Times New Roman"/>
                <a:ea typeface="Times New Roman"/>
              </a:rPr>
              <a:t>».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ru-RU" sz="1400" dirty="0">
                <a:latin typeface="Times New Roman"/>
                <a:ea typeface="Times New Roman"/>
              </a:rPr>
              <a:t>Протокол рассмотрения единственной заявки на участие в аукционе в электронной форме от 5 декабря 2017 года № 923/2017-А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19 </a:t>
            </a:r>
            <a:r>
              <a:rPr lang="ru-RU" sz="1400" dirty="0">
                <a:latin typeface="Times New Roman"/>
                <a:ea typeface="Times New Roman"/>
              </a:rPr>
              <a:t>декабря 2107 года подписан государственный контракт № 0106500000317000010-0053057-02 на оказание указанных услуг между Министерством образования Республики Карелия и Публичным акционерным обществом междугородной и международной электрической связи «Ростелеком»</a:t>
            </a:r>
            <a:endParaRPr lang="ru-RU" sz="1400" dirty="0"/>
          </a:p>
          <a:p>
            <a:pPr algn="just"/>
            <a:endParaRPr lang="ru-RU" sz="1400" dirty="0"/>
          </a:p>
          <a:p>
            <a:pPr algn="just"/>
            <a:endParaRPr lang="ru-RU" sz="1400" dirty="0" smtClean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429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государственного контракта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4000" dirty="0" smtClean="0">
              <a:effectLst/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7200" b="1" dirty="0" smtClean="0">
                <a:effectLst/>
                <a:latin typeface="Times New Roman"/>
                <a:ea typeface="Times New Roman"/>
              </a:rPr>
              <a:t>99 995 320 </a:t>
            </a:r>
          </a:p>
          <a:p>
            <a:pPr marL="0" indent="0" algn="ctr">
              <a:buNone/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(девяносто девять миллионов девятьсот девяносто пять тысяч триста двадцать рублей 94 копейки)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4577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501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15000"/>
              </a:lnSpc>
              <a:buFont typeface="Symbol"/>
              <a:buChar char=""/>
            </a:pPr>
            <a:endParaRPr lang="ru-RU" sz="1400" dirty="0" smtClean="0">
              <a:effectLst/>
              <a:latin typeface="Times New Roman"/>
              <a:ea typeface="Times New Roman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ru-RU" sz="1400" b="1" u="sng" dirty="0"/>
              <a:t>Цели внедрения </a:t>
            </a:r>
            <a:r>
              <a:rPr lang="ru-RU" sz="1400" b="1" u="sng" dirty="0" smtClean="0"/>
              <a:t>систем </a:t>
            </a:r>
            <a:endParaRPr lang="ru-RU" sz="1400" b="1" u="sng" dirty="0"/>
          </a:p>
          <a:p>
            <a:pPr lvl="0" algn="just">
              <a:lnSpc>
                <a:spcPct val="115000"/>
              </a:lnSpc>
              <a:buFont typeface="Symbol"/>
              <a:buChar char=""/>
            </a:pPr>
            <a:r>
              <a:rPr lang="ru-RU" sz="1400" dirty="0" smtClean="0">
                <a:effectLst/>
                <a:latin typeface="Times New Roman"/>
                <a:ea typeface="Times New Roman"/>
              </a:rPr>
              <a:t>Предоставление информации о ходе оказания услуги постановки на учет и зачисление в дошкольные образовательные учреждения.</a:t>
            </a:r>
          </a:p>
          <a:p>
            <a:pPr lvl="0" algn="just">
              <a:lnSpc>
                <a:spcPct val="115000"/>
              </a:lnSpc>
              <a:buFont typeface="Symbol"/>
              <a:buChar char=""/>
            </a:pPr>
            <a:r>
              <a:rPr lang="ru-RU" sz="1400" dirty="0" smtClean="0">
                <a:effectLst/>
                <a:latin typeface="Times New Roman"/>
                <a:ea typeface="Times New Roman"/>
              </a:rPr>
              <a:t>Зачисление в образовательную организацию.</a:t>
            </a:r>
          </a:p>
          <a:p>
            <a:pPr lvl="0" algn="just">
              <a:lnSpc>
                <a:spcPct val="115000"/>
              </a:lnSpc>
              <a:buFont typeface="Symbol"/>
              <a:buChar char=""/>
            </a:pPr>
            <a:r>
              <a:rPr lang="ru-RU" sz="1400" dirty="0" smtClean="0">
                <a:effectLst/>
                <a:latin typeface="Times New Roman"/>
                <a:ea typeface="Times New Roman"/>
              </a:rPr>
              <a:t>Предоставление информации о текущей успеваемости учащегося, ведение электронного дневника и электронного журнала успеваемости в общеобразовательных учреждениях.</a:t>
            </a:r>
          </a:p>
          <a:p>
            <a:pPr lvl="0" algn="just">
              <a:lnSpc>
                <a:spcPct val="115000"/>
              </a:lnSpc>
              <a:buFont typeface="Symbol"/>
              <a:buChar char=""/>
            </a:pPr>
            <a:endParaRPr lang="ru-RU" sz="1400" dirty="0" smtClean="0"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sz="1400" b="1" u="sng" dirty="0"/>
              <a:t>Системы предназначены для реализации следующих возможностей:</a:t>
            </a:r>
          </a:p>
          <a:p>
            <a:r>
              <a:rPr lang="ru-RU" sz="1400" dirty="0"/>
              <a:t>перевод государственных и муниципальных услуг в электронный вид;</a:t>
            </a:r>
          </a:p>
          <a:p>
            <a:r>
              <a:rPr lang="ru-RU" sz="1400" dirty="0"/>
              <a:t>повышения эффективности процесса управления за счет оперативности в получении более достоверной информации о состоянии объектов управления и сокращения времени реакции управления (принятия решения, постановки задач, контроля исполнения);</a:t>
            </a:r>
          </a:p>
          <a:p>
            <a:r>
              <a:rPr lang="ru-RU" sz="1400" dirty="0"/>
              <a:t>освобождения органов управления всех уровней от малопродуктивного рутинного труда по сбору информации и составлению всевозможных отчетов, создав условия для творческого труда;</a:t>
            </a:r>
          </a:p>
          <a:p>
            <a:r>
              <a:rPr lang="ru-RU" sz="1400" dirty="0"/>
              <a:t>сокращения бумажных потоков документооборота и перехода на безбумажное делопроизводство;</a:t>
            </a:r>
          </a:p>
          <a:p>
            <a:r>
              <a:rPr lang="ru-RU" sz="1400" dirty="0"/>
              <a:t>стандартизации делопроизводства;</a:t>
            </a:r>
          </a:p>
          <a:p>
            <a:r>
              <a:rPr lang="ru-RU" sz="1400" dirty="0"/>
              <a:t>проведения мониторинговых исследований различной направленности;</a:t>
            </a:r>
          </a:p>
          <a:p>
            <a:r>
              <a:rPr lang="ru-RU" sz="1400" dirty="0"/>
              <a:t>формирования статистических и аналитических отчетов по вопросам качества образования.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b="1" u="sng" dirty="0"/>
              <a:t>Система выполняет следующие функции:</a:t>
            </a:r>
          </a:p>
          <a:p>
            <a:r>
              <a:rPr lang="ru-RU" sz="1400" dirty="0"/>
              <a:t>автоматизации процесса управления качеством образования на всех уровнях;</a:t>
            </a:r>
          </a:p>
          <a:p>
            <a:r>
              <a:rPr lang="ru-RU" sz="1400" dirty="0"/>
              <a:t>создания полной РБД на всех участников образовательного процесса региона (по персоналиям) и учреждениям;</a:t>
            </a:r>
          </a:p>
          <a:p>
            <a:r>
              <a:rPr lang="ru-RU" sz="1400" dirty="0"/>
              <a:t>получения данных для формирования статистической и аналитической отчетности любого уровня, оценки качества деятельности органов управления и учреждений образования, педагогов, необходимых для принятия решений по финансированию ОУ в рамках КПМО;</a:t>
            </a:r>
          </a:p>
          <a:p>
            <a:r>
              <a:rPr lang="ru-RU" sz="1400" dirty="0"/>
              <a:t>получения информации для построения портфолио учащихся и сотрудников ОУ;</a:t>
            </a:r>
          </a:p>
          <a:p>
            <a:r>
              <a:rPr lang="ru-RU" sz="1400" dirty="0"/>
              <a:t>проведения широкомасштабного мониторинга различной направленности.</a:t>
            </a:r>
          </a:p>
          <a:p>
            <a:pPr lvl="0" algn="just">
              <a:lnSpc>
                <a:spcPct val="115000"/>
              </a:lnSpc>
              <a:buFont typeface="Symbol"/>
              <a:buChar char=""/>
            </a:pPr>
            <a:endParaRPr lang="ru-RU" sz="1400" dirty="0" smtClean="0">
              <a:effectLst/>
              <a:latin typeface="Times New Roman"/>
              <a:ea typeface="Times New Roman"/>
            </a:endParaRPr>
          </a:p>
          <a:p>
            <a:endParaRPr lang="ru-RU" sz="14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979712" y="1916832"/>
            <a:ext cx="8363272" cy="6048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внедрения системы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661248"/>
          </a:xfrm>
        </p:spPr>
        <p:txBody>
          <a:bodyPr>
            <a:normAutofit/>
          </a:bodyPr>
          <a:lstStyle/>
          <a:p>
            <a:pPr marL="447675" lvl="0" indent="-447675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47675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Будет существовать комплексная информационная система, объединяющая в единую информационную сеть образовательные организации всех типов и видов Республики Карелия и органов местного самоуправления, осуществляющих управление в сфере образования.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47675" lvl="0" indent="-447675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47675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Будут решены задачи управления процессами на уровне образовательной организации, органов местного самоуправления, осуществляющих управление в сфере образования, Министерства образования Республики Карелия и их сопровождения.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47675" lvl="0" indent="-447675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47675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Будет обеспечен контроль деятельности подведомственных образовательных организаций и мониторинга учебного процесса в них на муниципальном и региональном уровнях.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47675" lvl="0" indent="-447675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47675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Будет обеспечено генерирование и представление обобщенной информации на муниципальном и региональном уровнях.</a:t>
            </a:r>
          </a:p>
          <a:p>
            <a:pPr marL="447675" lvl="0" indent="-447675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4767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Будет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организовано единое пространство для зачисления обучающихся в образовательные организации всех типов и видов в пределах любого муниципального образования Республики Карелия с сохранением основных данных обучающегося.</a:t>
            </a:r>
          </a:p>
          <a:p>
            <a:pPr marL="447675" lvl="0" indent="-447675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47675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Будет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организован обмен данными с единой федеральной межведомственной системой учета контингента обучающихся по основным образовательным программам и дополнительным общеобразовательным программам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4487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01609360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579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Тема Office</vt:lpstr>
      <vt:lpstr>1_Тема Office</vt:lpstr>
      <vt:lpstr>Контур</vt:lpstr>
      <vt:lpstr>Автоматизированная информационная система «Электронное образование» Республики Карелия</vt:lpstr>
      <vt:lpstr>Презентация PowerPoint</vt:lpstr>
      <vt:lpstr>Презентация PowerPoint</vt:lpstr>
      <vt:lpstr>Нормативно-правовое обеспечение</vt:lpstr>
      <vt:lpstr>Общая сумма государственного контракта</vt:lpstr>
      <vt:lpstr>Презентация PowerPoint</vt:lpstr>
      <vt:lpstr>Результаты внедрения системы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Автоматизированная информационная система «Электронное образование» Республики Карелия</dc:title>
  <dc:creator>Маркелова</dc:creator>
  <cp:lastModifiedBy>БАРС</cp:lastModifiedBy>
  <cp:revision>33</cp:revision>
  <cp:lastPrinted>2018-02-15T13:10:31Z</cp:lastPrinted>
  <dcterms:created xsi:type="dcterms:W3CDTF">2017-12-28T06:23:29Z</dcterms:created>
  <dcterms:modified xsi:type="dcterms:W3CDTF">2019-09-19T08:41:58Z</dcterms:modified>
</cp:coreProperties>
</file>